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70" r:id="rId5"/>
    <p:sldId id="260" r:id="rId6"/>
    <p:sldId id="261" r:id="rId7"/>
    <p:sldId id="263" r:id="rId8"/>
    <p:sldId id="265" r:id="rId9"/>
    <p:sldId id="266" r:id="rId10"/>
    <p:sldId id="267" r:id="rId11"/>
    <p:sldId id="268" r:id="rId12"/>
    <p:sldId id="269" r:id="rId13"/>
  </p:sldIdLst>
  <p:sldSz cx="12192000" cy="6858000"/>
  <p:notesSz cx="6797675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35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dirty="0"/>
              <a:t>10/12/2025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dirty="0"/>
              <a:t>10/12/2025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dirty="0"/>
              <a:t>10/12/2025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t>10/12/2025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t>10/12/2025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t>10/12/2025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t>10/12/2025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dirty="0"/>
              <a:t>10/12/2025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dirty="0"/>
              <a:t>10/12/2025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t>10/12/2025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t>10/12/2025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dirty="0"/>
              <a:t>10/12/2025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F357E-81B0-463B-BCF1-A4860A7359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8290" y="343949"/>
            <a:ext cx="10157390" cy="4731390"/>
          </a:xfrm>
        </p:spPr>
        <p:txBody>
          <a:bodyPr>
            <a:normAutofit/>
          </a:bodyPr>
          <a:lstStyle/>
          <a:p>
            <a:pPr algn="ctr"/>
            <a:r>
              <a:rPr lang="ru-RU" sz="4900" b="1" dirty="0"/>
              <a:t>Инвестиционная программа </a:t>
            </a:r>
            <a:br>
              <a:rPr lang="ru-RU" sz="4900" dirty="0"/>
            </a:br>
            <a:r>
              <a:rPr lang="ru-RU" sz="4400" b="1" dirty="0"/>
              <a:t>«Развитие электроэнергетики </a:t>
            </a:r>
            <a:br>
              <a:rPr lang="ru-RU" sz="4400" b="1" dirty="0"/>
            </a:br>
            <a:r>
              <a:rPr lang="ru-RU" sz="4400" b="1" dirty="0"/>
              <a:t>территориальной сетевой организации (ТСО) </a:t>
            </a:r>
            <a:br>
              <a:rPr lang="ru-RU" sz="4400" b="1" dirty="0"/>
            </a:br>
            <a:r>
              <a:rPr lang="ru-RU" sz="4400" b="1" dirty="0"/>
              <a:t>АО «ФНПЦ «ПО «Старт» </a:t>
            </a:r>
            <a:r>
              <a:rPr lang="ru-RU" sz="4400" b="1" dirty="0" err="1"/>
              <a:t>им.М.В.Проценко</a:t>
            </a:r>
            <a:r>
              <a:rPr lang="ru-RU" sz="4400" b="1" dirty="0"/>
              <a:t>»</a:t>
            </a:r>
            <a:br>
              <a:rPr lang="ru-RU" sz="4400" b="1" dirty="0"/>
            </a:br>
            <a:r>
              <a:rPr lang="ru-RU" sz="4400" b="1" dirty="0"/>
              <a:t>на 2025-2029 гг.</a:t>
            </a:r>
          </a:p>
        </p:txBody>
      </p:sp>
    </p:spTree>
    <p:extLst>
      <p:ext uri="{BB962C8B-B14F-4D97-AF65-F5344CB8AC3E}">
        <p14:creationId xmlns:p14="http://schemas.microsoft.com/office/powerpoint/2010/main" val="2873423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CC5F7E-4A8E-441B-AD40-A276B6789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6345" y="286604"/>
            <a:ext cx="10199335" cy="79557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Перечень  технических проектов                        инвестиционной программы 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BA7EB612-7BAE-4498-AC2F-71E8C533CE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4158338"/>
              </p:ext>
            </p:extLst>
          </p:nvPr>
        </p:nvGraphicFramePr>
        <p:xfrm>
          <a:off x="1317072" y="1082180"/>
          <a:ext cx="9918584" cy="51816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14453">
                  <a:extLst>
                    <a:ext uri="{9D8B030D-6E8A-4147-A177-3AD203B41FA5}">
                      <a16:colId xmlns:a16="http://schemas.microsoft.com/office/drawing/2014/main" val="3719586879"/>
                    </a:ext>
                  </a:extLst>
                </a:gridCol>
                <a:gridCol w="5679164">
                  <a:extLst>
                    <a:ext uri="{9D8B030D-6E8A-4147-A177-3AD203B41FA5}">
                      <a16:colId xmlns:a16="http://schemas.microsoft.com/office/drawing/2014/main" val="3106444099"/>
                    </a:ext>
                  </a:extLst>
                </a:gridCol>
                <a:gridCol w="1670344">
                  <a:extLst>
                    <a:ext uri="{9D8B030D-6E8A-4147-A177-3AD203B41FA5}">
                      <a16:colId xmlns:a16="http://schemas.microsoft.com/office/drawing/2014/main" val="2862948859"/>
                    </a:ext>
                  </a:extLst>
                </a:gridCol>
                <a:gridCol w="1854623">
                  <a:extLst>
                    <a:ext uri="{9D8B030D-6E8A-4147-A177-3AD203B41FA5}">
                      <a16:colId xmlns:a16="http://schemas.microsoft.com/office/drawing/2014/main" val="4261135507"/>
                    </a:ext>
                  </a:extLst>
                </a:gridCol>
              </a:tblGrid>
              <a:tr h="289483">
                <a:tc>
                  <a:txBody>
                    <a:bodyPr/>
                    <a:lstStyle/>
                    <a:p>
                      <a:pPr marL="67945" indent="71120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ru-RU" sz="1000" spc="-50" dirty="0">
                          <a:effectLst/>
                        </a:rPr>
                        <a:t>№ 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75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</a:t>
                      </a:r>
                      <a:r>
                        <a:rPr lang="ru-RU" sz="1000" spc="-45" dirty="0">
                          <a:effectLst/>
                        </a:rPr>
                        <a:t> проектов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75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 проекта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75"/>
                        </a:spcBef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инвестиционного мероприятия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18326785"/>
                  </a:ext>
                </a:extLst>
              </a:tr>
              <a:tr h="192989">
                <a:tc>
                  <a:txBody>
                    <a:bodyPr/>
                    <a:lstStyle/>
                    <a:p>
                      <a:pPr marR="126365" algn="ctr"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ru-RU" sz="1100" spc="-5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6675"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Учет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0,4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кВ.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Однофазный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ПУ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типа</a:t>
                      </a:r>
                      <a:r>
                        <a:rPr lang="ru-RU" sz="1100" spc="-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сплит,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устанавливаемый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на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опоре</a:t>
                      </a:r>
                      <a:r>
                        <a:rPr lang="ru-RU" sz="1100" spc="-5" dirty="0">
                          <a:effectLst/>
                        </a:rPr>
                        <a:t> </a:t>
                      </a:r>
                      <a:r>
                        <a:rPr lang="ru-RU" sz="1100" spc="-25" dirty="0">
                          <a:effectLst/>
                        </a:rPr>
                        <a:t>ВЛ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algn="ctr"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01/24-РП-2024-ЭС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rowSpan="12">
                  <a:txBody>
                    <a:bodyPr/>
                    <a:lstStyle/>
                    <a:p>
                      <a:pPr marL="66675" algn="ctr"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«Установка (замена) существующих приборов учета э/энергии у юридических лиц и в частном секторе ЗАТО г. Заречный, на электронные, интегрированных в </a:t>
                      </a:r>
                      <a:r>
                        <a:rPr lang="ru-RU" sz="1100" dirty="0"/>
                        <a:t>интеллектуальную систему учета электроэнергии (мощности) (ИСУ ЭЭМ).</a:t>
                      </a:r>
                      <a:r>
                        <a:rPr lang="ru-RU" sz="1100" dirty="0">
                          <a:effectLst/>
                        </a:rPr>
                        <a:t>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19531198"/>
                  </a:ext>
                </a:extLst>
              </a:tr>
              <a:tr h="1929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6675">
                        <a:spcBef>
                          <a:spcPts val="41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Вариант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№1.</a:t>
                      </a:r>
                      <a:r>
                        <a:rPr lang="ru-RU" sz="1100" spc="-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Установка</a:t>
                      </a:r>
                      <a:r>
                        <a:rPr lang="ru-RU" sz="1100" spc="-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ПУ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на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опоре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ВЛ-0,4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кВ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с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неизолированными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spc="-10" dirty="0">
                          <a:effectLst/>
                        </a:rPr>
                        <a:t>проводами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algn="ctr">
                        <a:spcBef>
                          <a:spcPts val="41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9845746"/>
                  </a:ext>
                </a:extLst>
              </a:tr>
              <a:tr h="187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Вариант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№2.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Установка</a:t>
                      </a:r>
                      <a:r>
                        <a:rPr lang="ru-RU" sz="1100" spc="-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ПУ</a:t>
                      </a:r>
                      <a:r>
                        <a:rPr lang="ru-RU" sz="1100" spc="-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на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опоре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ВЛ-0,4</a:t>
                      </a:r>
                      <a:r>
                        <a:rPr lang="ru-RU" sz="1100" spc="-5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кВ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с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изолированными</a:t>
                      </a:r>
                      <a:r>
                        <a:rPr lang="ru-RU" sz="1100" spc="-5" dirty="0">
                          <a:effectLst/>
                        </a:rPr>
                        <a:t> </a:t>
                      </a:r>
                      <a:r>
                        <a:rPr lang="ru-RU" sz="1100" spc="-10" dirty="0">
                          <a:effectLst/>
                        </a:rPr>
                        <a:t>проводами (СИП)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0471502"/>
                  </a:ext>
                </a:extLst>
              </a:tr>
              <a:tr h="192989">
                <a:tc>
                  <a:txBody>
                    <a:bodyPr/>
                    <a:lstStyle/>
                    <a:p>
                      <a:pPr marR="126365" algn="ctr"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ru-RU" sz="1100" spc="-5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6675"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Учет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0,4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кВ.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Трехфазный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ПУ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типа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сплит,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устанавливаемый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на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опоре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spc="-25" dirty="0">
                          <a:effectLst/>
                        </a:rPr>
                        <a:t>ВЛ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algn="ctr"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02/24-РП-2024-ЭС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058192"/>
                  </a:ext>
                </a:extLst>
              </a:tr>
              <a:tr h="347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Вариант</a:t>
                      </a:r>
                      <a:r>
                        <a:rPr lang="ru-RU" sz="1100" spc="-2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№1.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Установка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ПУ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на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абонентской</a:t>
                      </a:r>
                      <a:r>
                        <a:rPr lang="ru-RU" sz="1100" spc="-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ВЛ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и</a:t>
                      </a:r>
                      <a:r>
                        <a:rPr lang="ru-RU" sz="1100" spc="-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подключение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к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spc="-10" dirty="0">
                          <a:effectLst/>
                        </a:rPr>
                        <a:t>питающей </a:t>
                      </a:r>
                      <a:r>
                        <a:rPr lang="ru-RU" sz="1100" dirty="0">
                          <a:effectLst/>
                        </a:rPr>
                        <a:t>ВЛ-0,4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кВ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с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неизолированными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spc="-10" dirty="0">
                          <a:effectLst/>
                        </a:rPr>
                        <a:t>проводами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134217"/>
                  </a:ext>
                </a:extLst>
              </a:tr>
              <a:tr h="347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Вариант</a:t>
                      </a:r>
                      <a:r>
                        <a:rPr lang="ru-RU" sz="1100" spc="-2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№2.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Установка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ПУ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на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абонентской</a:t>
                      </a:r>
                      <a:r>
                        <a:rPr lang="ru-RU" sz="1100" spc="-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ВЛ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и</a:t>
                      </a:r>
                      <a:r>
                        <a:rPr lang="ru-RU" sz="1100" spc="-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подключение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к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spc="-10" dirty="0">
                          <a:effectLst/>
                        </a:rPr>
                        <a:t>питающей </a:t>
                      </a:r>
                      <a:r>
                        <a:rPr lang="ru-RU" sz="1100" dirty="0">
                          <a:effectLst/>
                        </a:rPr>
                        <a:t>ВЛ-0,4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кВ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с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изолированными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проводами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spc="-20" dirty="0">
                          <a:effectLst/>
                        </a:rPr>
                        <a:t>(СИП)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794603"/>
                  </a:ext>
                </a:extLst>
              </a:tr>
              <a:tr h="187628">
                <a:tc>
                  <a:txBody>
                    <a:bodyPr/>
                    <a:lstStyle/>
                    <a:p>
                      <a:pPr marR="126365" algn="ctr">
                        <a:spcBef>
                          <a:spcPts val="675"/>
                        </a:spcBef>
                        <a:spcAft>
                          <a:spcPts val="0"/>
                        </a:spcAft>
                      </a:pPr>
                      <a:r>
                        <a:rPr lang="ru-RU" sz="1100" spc="-5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Учет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0,4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кВ.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Однофазный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ПУ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в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шкафу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учета,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устанавливаемый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на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стене</a:t>
                      </a:r>
                      <a:r>
                        <a:rPr lang="ru-RU" sz="1100" spc="-2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здания, сооружения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03/24-РП-2024-ЭС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3716411"/>
                  </a:ext>
                </a:extLst>
              </a:tr>
              <a:tr h="187628">
                <a:tc>
                  <a:txBody>
                    <a:bodyPr/>
                    <a:lstStyle/>
                    <a:p>
                      <a:pPr marR="126365" algn="ctr">
                        <a:spcBef>
                          <a:spcPts val="690"/>
                        </a:spcBef>
                        <a:spcAft>
                          <a:spcPts val="0"/>
                        </a:spcAft>
                      </a:pPr>
                      <a:r>
                        <a:rPr lang="ru-RU" sz="1100" spc="-5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Учет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0,4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кВ.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Трехфазный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ПУ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в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шкафу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учета,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устанавливаемый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на</a:t>
                      </a:r>
                      <a:r>
                        <a:rPr lang="ru-RU" sz="1100" spc="-3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стене</a:t>
                      </a:r>
                      <a:r>
                        <a:rPr lang="ru-RU" sz="1100" spc="-25" dirty="0">
                          <a:effectLst/>
                        </a:rPr>
                        <a:t> здания</a:t>
                      </a:r>
                      <a:r>
                        <a:rPr lang="ru-RU" sz="1100" dirty="0">
                          <a:effectLst/>
                        </a:rPr>
                        <a:t>, сооружения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04/24-РП-2024-ЭС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6152748"/>
                  </a:ext>
                </a:extLst>
              </a:tr>
              <a:tr h="192989">
                <a:tc>
                  <a:txBody>
                    <a:bodyPr/>
                    <a:lstStyle/>
                    <a:p>
                      <a:pPr marR="126365" algn="ctr">
                        <a:spcBef>
                          <a:spcPts val="445"/>
                        </a:spcBef>
                        <a:spcAft>
                          <a:spcPts val="0"/>
                        </a:spcAft>
                      </a:pPr>
                      <a:r>
                        <a:rPr lang="ru-RU" sz="1100" spc="-5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6675">
                        <a:spcBef>
                          <a:spcPts val="44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Учет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0,4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кВ.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Однофазный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ПУ,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устанавливаемый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в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РУ-0,4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spc="-25" dirty="0" err="1">
                          <a:effectLst/>
                        </a:rPr>
                        <a:t>кВ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algn="ctr">
                        <a:spcBef>
                          <a:spcPts val="44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05/24-РП-2024-ЭС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7168506"/>
                  </a:ext>
                </a:extLst>
              </a:tr>
              <a:tr h="192989">
                <a:tc>
                  <a:txBody>
                    <a:bodyPr/>
                    <a:lstStyle/>
                    <a:p>
                      <a:pPr marR="126365" algn="ctr"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ru-RU" sz="1100" spc="-5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6675"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Учет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0,4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кВ.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Трехфазный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ПУ,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устанавливаемый</a:t>
                      </a:r>
                      <a:r>
                        <a:rPr lang="ru-RU" sz="1100" spc="-1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в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РУ-0,4</a:t>
                      </a:r>
                      <a:r>
                        <a:rPr lang="ru-RU" sz="1100" spc="-10" dirty="0">
                          <a:effectLst/>
                        </a:rPr>
                        <a:t> </a:t>
                      </a:r>
                      <a:r>
                        <a:rPr lang="ru-RU" sz="1100" spc="-25" dirty="0" err="1">
                          <a:effectLst/>
                        </a:rPr>
                        <a:t>кВ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algn="ctr"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06/24-РП-2024-ЭС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1545883"/>
                  </a:ext>
                </a:extLst>
              </a:tr>
              <a:tr h="317370">
                <a:tc>
                  <a:txBody>
                    <a:bodyPr/>
                    <a:lstStyle/>
                    <a:p>
                      <a:pPr marR="88265" algn="ctr">
                        <a:spcBef>
                          <a:spcPts val="690"/>
                        </a:spcBef>
                        <a:spcAft>
                          <a:spcPts val="0"/>
                        </a:spcAft>
                      </a:pPr>
                      <a:r>
                        <a:rPr lang="ru-RU" sz="1100" spc="-25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Учет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0,4</a:t>
                      </a:r>
                      <a:r>
                        <a:rPr lang="ru-RU" sz="1100" spc="-25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кВ.</a:t>
                      </a:r>
                      <a:r>
                        <a:rPr lang="ru-RU" sz="1100" spc="-2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Трехфазный</a:t>
                      </a:r>
                      <a:r>
                        <a:rPr lang="ru-RU" sz="1100" spc="-2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ПУ</a:t>
                      </a:r>
                      <a:r>
                        <a:rPr lang="ru-RU" sz="1100" spc="-2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трансформаторного</a:t>
                      </a:r>
                      <a:r>
                        <a:rPr lang="ru-RU" sz="1100" spc="-2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включения</a:t>
                      </a:r>
                      <a:r>
                        <a:rPr lang="ru-RU" sz="1100" spc="-2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с</a:t>
                      </a:r>
                      <a:r>
                        <a:rPr lang="ru-RU" sz="1100" spc="-3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ТТ,</a:t>
                      </a:r>
                      <a:r>
                        <a:rPr lang="ru-RU" sz="1100" spc="-25" dirty="0">
                          <a:effectLst/>
                        </a:rPr>
                        <a:t> устанавливаемый</a:t>
                      </a:r>
                      <a:r>
                        <a:rPr lang="ru-RU" sz="1100" dirty="0">
                          <a:effectLst/>
                        </a:rPr>
                        <a:t> в РУ-0,4 </a:t>
                      </a:r>
                      <a:r>
                        <a:rPr lang="ru-RU" sz="1100" dirty="0" err="1">
                          <a:effectLst/>
                        </a:rPr>
                        <a:t>кВ</a:t>
                      </a:r>
                      <a:r>
                        <a:rPr lang="ru-RU" sz="1100" dirty="0">
                          <a:effectLst/>
                        </a:rPr>
                        <a:t> совместно с ТТ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07/24-РП-2024-ЭС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04605"/>
                  </a:ext>
                </a:extLst>
              </a:tr>
              <a:tr h="347176">
                <a:tc>
                  <a:txBody>
                    <a:bodyPr/>
                    <a:lstStyle/>
                    <a:p>
                      <a:pPr marR="88265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ru-RU" sz="1100" spc="-25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Учет</a:t>
                      </a:r>
                      <a:r>
                        <a:rPr lang="ru-RU" sz="1100" spc="-2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0,4</a:t>
                      </a:r>
                      <a:r>
                        <a:rPr lang="ru-RU" sz="1100" spc="-25" dirty="0">
                          <a:effectLst/>
                        </a:rPr>
                        <a:t> </a:t>
                      </a:r>
                      <a:r>
                        <a:rPr lang="ru-RU" sz="1100" dirty="0" err="1">
                          <a:effectLst/>
                        </a:rPr>
                        <a:t>кВ.</a:t>
                      </a:r>
                      <a:r>
                        <a:rPr lang="ru-RU" sz="1100" spc="-2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Трехфазный</a:t>
                      </a:r>
                      <a:r>
                        <a:rPr lang="ru-RU" sz="1100" spc="-2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ПУ</a:t>
                      </a:r>
                      <a:r>
                        <a:rPr lang="ru-RU" sz="1100" spc="-2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трансформаторного</a:t>
                      </a:r>
                      <a:r>
                        <a:rPr lang="ru-RU" sz="1100" spc="-2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включения</a:t>
                      </a:r>
                      <a:r>
                        <a:rPr lang="ru-RU" sz="1100" spc="-2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с</a:t>
                      </a:r>
                      <a:r>
                        <a:rPr lang="ru-RU" sz="1100" spc="-35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ТТ,</a:t>
                      </a:r>
                      <a:r>
                        <a:rPr lang="ru-RU" sz="1100" spc="-25" dirty="0">
                          <a:effectLst/>
                        </a:rPr>
                        <a:t> устанавливаемый</a:t>
                      </a:r>
                      <a:r>
                        <a:rPr lang="ru-RU" sz="1100" dirty="0">
                          <a:effectLst/>
                        </a:rPr>
                        <a:t> в шкафу учета. ТТ устанавливаются в РУ-0,4 </a:t>
                      </a:r>
                      <a:r>
                        <a:rPr lang="ru-RU" sz="1100" dirty="0" err="1">
                          <a:effectLst/>
                        </a:rPr>
                        <a:t>кВ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08/24-РП-2024-ЭС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5880843"/>
                  </a:ext>
                </a:extLst>
              </a:tr>
              <a:tr h="1226057">
                <a:tc>
                  <a:txBody>
                    <a:bodyPr/>
                    <a:lstStyle/>
                    <a:p>
                      <a:pPr marR="88265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ru-RU" sz="1100" spc="-25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7155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Замена силовых масляных трансформаторов на подстанциях 6/0,4 кВ. Трансформаторы силовые трехфазные понижающие типа ТМГ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7155"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09/24-РП-2024-ЭС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7155"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«Замена силовых трансформаторов, проработавших 25 лет и более, на энергосберегающие, герметичные типа (ТМГ) на трансформаторных подстанциях»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30693851"/>
                  </a:ext>
                </a:extLst>
              </a:tr>
              <a:tr h="619172">
                <a:tc>
                  <a:txBody>
                    <a:bodyPr/>
                    <a:lstStyle/>
                    <a:p>
                      <a:pPr marR="88265"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endParaRPr lang="ru-RU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7155"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7155" algn="ctr"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7155"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126593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6064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5F290E-9391-468A-82E0-0C7B39242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08919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/>
              <a:t>Основные направления реализации инвестиционной программы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ABFB24-FDAC-44A4-A50B-EC719818A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318846"/>
          </a:xfrm>
        </p:spPr>
        <p:txBody>
          <a:bodyPr>
            <a:normAutofit/>
          </a:bodyPr>
          <a:lstStyle/>
          <a:p>
            <a:r>
              <a:rPr lang="ru-RU" dirty="0"/>
              <a:t>1. Обеспечение надежного электроснабжения потребителей г. Заречного Пензенской области.</a:t>
            </a:r>
          </a:p>
          <a:p>
            <a:r>
              <a:rPr lang="ru-RU" dirty="0"/>
              <a:t>2. Повышение качества электроснабжения.</a:t>
            </a:r>
          </a:p>
          <a:p>
            <a:r>
              <a:rPr lang="ru-RU" dirty="0"/>
              <a:t>3. Модернизация объектов электросетевого хозяйства.</a:t>
            </a:r>
          </a:p>
          <a:p>
            <a:r>
              <a:rPr lang="ru-RU" dirty="0"/>
              <a:t>4. Снижение технологических потерь. </a:t>
            </a:r>
          </a:p>
          <a:p>
            <a:r>
              <a:rPr lang="ru-RU" dirty="0"/>
              <a:t>5. Модернизация (обновление) технического и коммерческого учета. </a:t>
            </a:r>
          </a:p>
          <a:p>
            <a:endParaRPr lang="ru-RU" dirty="0"/>
          </a:p>
          <a:p>
            <a:r>
              <a:rPr lang="ru-RU" dirty="0"/>
              <a:t>В результате выполнения инвестиционной программы будет реализовано: </a:t>
            </a:r>
          </a:p>
          <a:p>
            <a:r>
              <a:rPr lang="ru-RU" dirty="0"/>
              <a:t>- введена дополнительная электрическая трансформаторная мощность – 0,88 МВт.</a:t>
            </a:r>
          </a:p>
          <a:p>
            <a:r>
              <a:rPr lang="ru-RU" dirty="0"/>
              <a:t>- модернизировано (обновлено) 391 шт. приборов учета э/энергии. </a:t>
            </a:r>
          </a:p>
        </p:txBody>
      </p:sp>
    </p:spTree>
    <p:extLst>
      <p:ext uri="{BB962C8B-B14F-4D97-AF65-F5344CB8AC3E}">
        <p14:creationId xmlns:p14="http://schemas.microsoft.com/office/powerpoint/2010/main" val="492524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DC4C24-3117-46F6-8783-390829D446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2487587"/>
          </a:xfrm>
        </p:spPr>
        <p:txBody>
          <a:bodyPr/>
          <a:lstStyle/>
          <a:p>
            <a:pPr algn="ctr"/>
            <a:r>
              <a:rPr lang="ru-RU" dirty="0"/>
              <a:t>Спасибо за внимание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376D0BA-3D6A-4347-8ED4-2A7F4DB0BB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447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0D771B-6804-4F00-BEF8-B76A12E4C0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060" y="263527"/>
            <a:ext cx="10058400" cy="963293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3100" dirty="0"/>
            </a:br>
            <a:br>
              <a:rPr lang="ru-RU" sz="3100" dirty="0"/>
            </a:br>
            <a:r>
              <a:rPr lang="ru-RU" sz="3300" b="1" dirty="0"/>
              <a:t>Общая характеристика.</a:t>
            </a:r>
            <a:br>
              <a:rPr lang="ru-RU" sz="3300" b="1" dirty="0"/>
            </a:br>
            <a:r>
              <a:rPr lang="ru-RU" sz="3300" b="1" dirty="0"/>
              <a:t>	</a:t>
            </a:r>
            <a:r>
              <a:rPr lang="ru-RU" sz="2700" b="1" dirty="0"/>
              <a:t>Основные  цели и направления инвестиционной программы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2FEFCE-0487-4C23-AACE-38A0FEA80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Основными целями инвестиционной программы АО «ФНПЦ «ПО «Старт» </a:t>
            </a:r>
            <a:br>
              <a:rPr lang="ru-RU" dirty="0"/>
            </a:br>
            <a:r>
              <a:rPr lang="ru-RU" dirty="0"/>
              <a:t>им. М.В. Проценко» на 2025-2029 гг.  является повышение надежности и качества электроснабжения потребителей, обеспечение технологического присоединения энергопринимающих устройств новых заявителей к электрическим сетям, развитие и модернизация учета электрической энергии (мощности), позволяющей повысить эффективность работы оборудования и сетей.</a:t>
            </a:r>
            <a:br>
              <a:rPr lang="ru-RU" dirty="0"/>
            </a:br>
            <a:r>
              <a:rPr lang="ru-RU" dirty="0"/>
              <a:t>Программой предусмотрена реализация двух инвестиционных проектов: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1. Замена  силовых трансформаторов проработавших 25 лет  и более, на энергосберегающие, герметичные типа (ТМГ) на трансформаторных подстанциях;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2. Установка (замена) существующих приборов учета э/энергии у юридических лиц и в частном секторе ЗАТО г. Заречный, на электронные, интегрированные в интеллектуальную систему учета электроэнергии (мощности) (ИСУ ЭЭМ).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5820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5A9FAC-2913-4C44-928F-24F7722CD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4956" y="337351"/>
            <a:ext cx="9950723" cy="1166460"/>
          </a:xfrm>
        </p:spPr>
        <p:txBody>
          <a:bodyPr>
            <a:noAutofit/>
          </a:bodyPr>
          <a:lstStyle/>
          <a:p>
            <a:pPr algn="ctr"/>
            <a:br>
              <a:rPr lang="ru-RU" sz="2800" b="1" dirty="0"/>
            </a:br>
            <a:r>
              <a:rPr lang="ru-RU" sz="2800" b="1" dirty="0"/>
              <a:t> </a:t>
            </a:r>
            <a:br>
              <a:rPr lang="ru-RU" sz="2400" b="1" dirty="0"/>
            </a:br>
            <a:br>
              <a:rPr lang="ru-RU" sz="2400" b="1" dirty="0"/>
            </a:br>
            <a:br>
              <a:rPr lang="ru-RU" sz="2400" b="1" dirty="0"/>
            </a:br>
            <a:br>
              <a:rPr lang="ru-RU" sz="2400" b="1" dirty="0"/>
            </a:br>
            <a:r>
              <a:rPr lang="ru-RU" sz="2400" b="1" dirty="0"/>
              <a:t>Инвестиционный проект</a:t>
            </a:r>
            <a:br>
              <a:rPr lang="ru-RU" sz="2400" b="1" dirty="0"/>
            </a:br>
            <a:r>
              <a:rPr lang="ru-RU" sz="2400" b="1" dirty="0"/>
              <a:t> </a:t>
            </a:r>
            <a:r>
              <a:rPr lang="ru-RU" sz="2000" b="1" dirty="0"/>
              <a:t>«Замена  силовых трансформаторов проработавших 25 лет  и более, на энергосберегающие, герметичные типа (ТМГ)  на трансформаторных подстанциях»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0E97D357-EEAA-476B-BA67-EAECAAE6BC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57816"/>
              </p:ext>
            </p:extLst>
          </p:nvPr>
        </p:nvGraphicFramePr>
        <p:xfrm>
          <a:off x="1693333" y="1608667"/>
          <a:ext cx="8576735" cy="4682059"/>
        </p:xfrm>
        <a:graphic>
          <a:graphicData uri="http://schemas.openxmlformats.org/drawingml/2006/table">
            <a:tbl>
              <a:tblPr/>
              <a:tblGrid>
                <a:gridCol w="615314">
                  <a:extLst>
                    <a:ext uri="{9D8B030D-6E8A-4147-A177-3AD203B41FA5}">
                      <a16:colId xmlns:a16="http://schemas.microsoft.com/office/drawing/2014/main" val="1307703847"/>
                    </a:ext>
                  </a:extLst>
                </a:gridCol>
                <a:gridCol w="1343646">
                  <a:extLst>
                    <a:ext uri="{9D8B030D-6E8A-4147-A177-3AD203B41FA5}">
                      <a16:colId xmlns:a16="http://schemas.microsoft.com/office/drawing/2014/main" val="114124860"/>
                    </a:ext>
                  </a:extLst>
                </a:gridCol>
                <a:gridCol w="1494337">
                  <a:extLst>
                    <a:ext uri="{9D8B030D-6E8A-4147-A177-3AD203B41FA5}">
                      <a16:colId xmlns:a16="http://schemas.microsoft.com/office/drawing/2014/main" val="2797185844"/>
                    </a:ext>
                  </a:extLst>
                </a:gridCol>
                <a:gridCol w="1142729">
                  <a:extLst>
                    <a:ext uri="{9D8B030D-6E8A-4147-A177-3AD203B41FA5}">
                      <a16:colId xmlns:a16="http://schemas.microsoft.com/office/drawing/2014/main" val="3192003720"/>
                    </a:ext>
                  </a:extLst>
                </a:gridCol>
                <a:gridCol w="1117613">
                  <a:extLst>
                    <a:ext uri="{9D8B030D-6E8A-4147-A177-3AD203B41FA5}">
                      <a16:colId xmlns:a16="http://schemas.microsoft.com/office/drawing/2014/main" val="2258176447"/>
                    </a:ext>
                  </a:extLst>
                </a:gridCol>
                <a:gridCol w="1645024">
                  <a:extLst>
                    <a:ext uri="{9D8B030D-6E8A-4147-A177-3AD203B41FA5}">
                      <a16:colId xmlns:a16="http://schemas.microsoft.com/office/drawing/2014/main" val="889531653"/>
                    </a:ext>
                  </a:extLst>
                </a:gridCol>
                <a:gridCol w="1218072">
                  <a:extLst>
                    <a:ext uri="{9D8B030D-6E8A-4147-A177-3AD203B41FA5}">
                      <a16:colId xmlns:a16="http://schemas.microsoft.com/office/drawing/2014/main" val="1451385466"/>
                    </a:ext>
                  </a:extLst>
                </a:gridCol>
              </a:tblGrid>
              <a:tr h="5202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ТП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Тип существующего трансформатора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Зав. №   тр-ра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Год выпуска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Тип  вновь устанавливаемого трансформатора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Год замены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0016327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ТП-146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ТМ-250/6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ТМГ-250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2338341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ТП-146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ТМ-250/6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1081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ТМГ-250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6116326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ТП-126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ТМ-250/6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891В264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ТМГ-250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8279397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ТП-127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ТМ-250/6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ТМГ-250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207195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ТП-156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ТСМА-250/6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218322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ТМГ-250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399219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ТП-111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ТМ-320/6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5708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1297067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ТП-123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ТСМА-320/6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13204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594033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ТП-134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ТСМА-320/6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711186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ТП-135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ТСМА-320/6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17523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7091992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ТП-135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6663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8565633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ТП-136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ТСМА-320/6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14936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0710340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ТП-136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ТСМА-320/6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8769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419916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ТП-160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ТСМА-250/6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214298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1961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ТМГ-250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790962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ТП-160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ТМ-250/6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881В152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ТМГ-250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078087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ТП-199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ТМ-250/6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ТМГ-250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998759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ТП-199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ТМ-250/6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339140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ТМГ-250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562378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ТП-133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ТМ-320/6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14938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ТМГ-250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8836720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ТП-138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ТСМА-320/6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542014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ТП-138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7477822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3102626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ТП-158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ТСМА-320/6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816555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ТП-158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6124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4216917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РПФ-2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ТСМА-320/6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23943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318762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РПФ-2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453748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818293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ТП-124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ТМ-250/6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585338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ТМГ-250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0858432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ТП-132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ТМ-250/6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733075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ТМГ-250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0301753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ТП-161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ТМ-250/6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482703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ТМГ-250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217096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ТП-114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453774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682519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ТП-106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610910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599947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ТП-106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7697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872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ТП-162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ТСМА-320/6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3318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0549963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ТП-104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ТМФ-400/6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400435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6279839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ТП-104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ТМФ-400/6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400432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520927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ТП-122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572598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5860221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ТП-122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574433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0741115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ТП-141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683410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0425198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ТП-163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ТМ-250/6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741752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ТМГ-250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816058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ТП-163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ТМ-250/6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741751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ТМГ-250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162142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ТП-102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ТМ-250/6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642800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ТМГ-250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07535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ТП-102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ТМ-250/6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643504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1977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ТМГ-250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206835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ТП-159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7735203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ТП-159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35220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061029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ТП-143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ТМСМ-400/6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13713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587708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ТП-144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734682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6800348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ТП-144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470298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1973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97728"/>
                  </a:ext>
                </a:extLst>
              </a:tr>
              <a:tr h="89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ТП-145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ТМ-400/6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15840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1971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ТМГ-400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2029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6948033"/>
                  </a:ext>
                </a:extLst>
              </a:tr>
              <a:tr h="1358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14,720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15,600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847" marR="2847" marT="284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6752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9703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38E408-625C-429B-B33C-C15EE825C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/>
              <a:t>Ввод основных средств и мощностей:</a:t>
            </a:r>
            <a:br>
              <a:rPr lang="ru-RU" sz="4000" b="1" dirty="0"/>
            </a:br>
            <a:r>
              <a:rPr lang="ru-RU" sz="2000" b="1" dirty="0"/>
              <a:t>В результате модернизации и реконструкции в 2025-2029 гг. ввод  дополнительной мощности составит 0,88 МВА.</a:t>
            </a:r>
            <a:br>
              <a:rPr lang="ru-RU" sz="2000" b="1" dirty="0"/>
            </a:br>
            <a:endParaRPr lang="ru-RU" sz="2000" b="1" dirty="0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10C4780D-AC76-49DD-A430-D795D6111F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8180472"/>
              </p:ext>
            </p:extLst>
          </p:nvPr>
        </p:nvGraphicFramePr>
        <p:xfrm>
          <a:off x="2446867" y="1737360"/>
          <a:ext cx="7391401" cy="4553350"/>
        </p:xfrm>
        <a:graphic>
          <a:graphicData uri="http://schemas.openxmlformats.org/drawingml/2006/table">
            <a:tbl>
              <a:tblPr/>
              <a:tblGrid>
                <a:gridCol w="530277">
                  <a:extLst>
                    <a:ext uri="{9D8B030D-6E8A-4147-A177-3AD203B41FA5}">
                      <a16:colId xmlns:a16="http://schemas.microsoft.com/office/drawing/2014/main" val="709670131"/>
                    </a:ext>
                  </a:extLst>
                </a:gridCol>
                <a:gridCol w="1157950">
                  <a:extLst>
                    <a:ext uri="{9D8B030D-6E8A-4147-A177-3AD203B41FA5}">
                      <a16:colId xmlns:a16="http://schemas.microsoft.com/office/drawing/2014/main" val="4140109248"/>
                    </a:ext>
                  </a:extLst>
                </a:gridCol>
                <a:gridCol w="1287814">
                  <a:extLst>
                    <a:ext uri="{9D8B030D-6E8A-4147-A177-3AD203B41FA5}">
                      <a16:colId xmlns:a16="http://schemas.microsoft.com/office/drawing/2014/main" val="3967318077"/>
                    </a:ext>
                  </a:extLst>
                </a:gridCol>
                <a:gridCol w="984798">
                  <a:extLst>
                    <a:ext uri="{9D8B030D-6E8A-4147-A177-3AD203B41FA5}">
                      <a16:colId xmlns:a16="http://schemas.microsoft.com/office/drawing/2014/main" val="1394734127"/>
                    </a:ext>
                  </a:extLst>
                </a:gridCol>
                <a:gridCol w="963154">
                  <a:extLst>
                    <a:ext uri="{9D8B030D-6E8A-4147-A177-3AD203B41FA5}">
                      <a16:colId xmlns:a16="http://schemas.microsoft.com/office/drawing/2014/main" val="100945423"/>
                    </a:ext>
                  </a:extLst>
                </a:gridCol>
                <a:gridCol w="1417678">
                  <a:extLst>
                    <a:ext uri="{9D8B030D-6E8A-4147-A177-3AD203B41FA5}">
                      <a16:colId xmlns:a16="http://schemas.microsoft.com/office/drawing/2014/main" val="2306273911"/>
                    </a:ext>
                  </a:extLst>
                </a:gridCol>
                <a:gridCol w="1049730">
                  <a:extLst>
                    <a:ext uri="{9D8B030D-6E8A-4147-A177-3AD203B41FA5}">
                      <a16:colId xmlns:a16="http://schemas.microsoft.com/office/drawing/2014/main" val="402432682"/>
                    </a:ext>
                  </a:extLst>
                </a:gridCol>
              </a:tblGrid>
              <a:tr h="1632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Вывод МВА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Кол-во шт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Сумма МВА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Ввод МВА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Кол-во шт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Ввод МВА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8240692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2025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719884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4948474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1003818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2026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6041591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1,920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022863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4825608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3,070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3,550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6761289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850307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605214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1,280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8007638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780637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3,480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3789735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8066692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2028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893517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223972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4972" marR="4972" marT="4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3,600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8261991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4,270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4,350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741227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0013361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2029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2815960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521488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189385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4485421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0412350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067707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14,720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15,600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3039615"/>
                  </a:ext>
                </a:extLst>
              </a:tr>
              <a:tr h="1688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Разница (МВА)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0,880</a:t>
                      </a:r>
                    </a:p>
                  </a:txBody>
                  <a:tcPr marL="4972" marR="4972" marT="49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2294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8175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09613B-1167-4C64-B9BA-DE6B42F53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Объемы финансирования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1842C7-3890-45FE-92B1-306620C92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3747198"/>
          </a:xfrm>
        </p:spPr>
        <p:txBody>
          <a:bodyPr>
            <a:normAutofit/>
          </a:bodyPr>
          <a:lstStyle/>
          <a:p>
            <a:r>
              <a:rPr lang="ru-RU" dirty="0"/>
              <a:t>	Общий объем финансирования составляет 59,59 млн. руб. (с НДС). Объемы и источники финансирования могут ежегодно уточняться. </a:t>
            </a:r>
          </a:p>
          <a:p>
            <a:r>
              <a:rPr lang="ru-RU" dirty="0"/>
              <a:t>	Источниками финансирования является прибыль (инвестиционная составляющая в тарифе) и амортизация.</a:t>
            </a:r>
          </a:p>
          <a:p>
            <a:r>
              <a:rPr lang="ru-RU" dirty="0"/>
              <a:t>1). Сумма финансирования инвестиционного проекта:  замена  силовых трансформаторов проработавших 25 лет  и более, на энергосберегающие, герметичные типа (ТМГ) на трансформаторных подстанциях – 33,79 млн. руб. (с НДС)</a:t>
            </a:r>
          </a:p>
          <a:p>
            <a:r>
              <a:rPr lang="ru-RU" dirty="0"/>
              <a:t>2). Сумма финансирования  инвестиционного проекта: установка (замена) существующих приборов учета э/энергии у юридических лиц и в частном секторе ЗАТО г. Заречный, на электронные, интегрированные в интеллектуальную систему учета электроэнергии (мощности) (ИСУ ЭЭМ) – 25,79 млн. руб. (с НДС)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0341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E946F1-BADC-4D36-A894-80DAFD64C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08080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Значения целевых показателей, установленных для целей формирования инвестиционной программы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7D2CF498-1BDB-4937-AF9D-0C5EB926F2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6767371"/>
              </p:ext>
            </p:extLst>
          </p:nvPr>
        </p:nvGraphicFramePr>
        <p:xfrm>
          <a:off x="1230313" y="1882066"/>
          <a:ext cx="9791700" cy="4191387"/>
        </p:xfrm>
        <a:graphic>
          <a:graphicData uri="http://schemas.openxmlformats.org/drawingml/2006/table">
            <a:tbl>
              <a:tblPr/>
              <a:tblGrid>
                <a:gridCol w="843480">
                  <a:extLst>
                    <a:ext uri="{9D8B030D-6E8A-4147-A177-3AD203B41FA5}">
                      <a16:colId xmlns:a16="http://schemas.microsoft.com/office/drawing/2014/main" val="1692602504"/>
                    </a:ext>
                  </a:extLst>
                </a:gridCol>
                <a:gridCol w="3642855">
                  <a:extLst>
                    <a:ext uri="{9D8B030D-6E8A-4147-A177-3AD203B41FA5}">
                      <a16:colId xmlns:a16="http://schemas.microsoft.com/office/drawing/2014/main" val="3867163488"/>
                    </a:ext>
                  </a:extLst>
                </a:gridCol>
                <a:gridCol w="843480">
                  <a:extLst>
                    <a:ext uri="{9D8B030D-6E8A-4147-A177-3AD203B41FA5}">
                      <a16:colId xmlns:a16="http://schemas.microsoft.com/office/drawing/2014/main" val="818569255"/>
                    </a:ext>
                  </a:extLst>
                </a:gridCol>
                <a:gridCol w="892377">
                  <a:extLst>
                    <a:ext uri="{9D8B030D-6E8A-4147-A177-3AD203B41FA5}">
                      <a16:colId xmlns:a16="http://schemas.microsoft.com/office/drawing/2014/main" val="2060454242"/>
                    </a:ext>
                  </a:extLst>
                </a:gridCol>
                <a:gridCol w="892377">
                  <a:extLst>
                    <a:ext uri="{9D8B030D-6E8A-4147-A177-3AD203B41FA5}">
                      <a16:colId xmlns:a16="http://schemas.microsoft.com/office/drawing/2014/main" val="2488855303"/>
                    </a:ext>
                  </a:extLst>
                </a:gridCol>
                <a:gridCol w="892377">
                  <a:extLst>
                    <a:ext uri="{9D8B030D-6E8A-4147-A177-3AD203B41FA5}">
                      <a16:colId xmlns:a16="http://schemas.microsoft.com/office/drawing/2014/main" val="1332941240"/>
                    </a:ext>
                  </a:extLst>
                </a:gridCol>
                <a:gridCol w="892377">
                  <a:extLst>
                    <a:ext uri="{9D8B030D-6E8A-4147-A177-3AD203B41FA5}">
                      <a16:colId xmlns:a16="http://schemas.microsoft.com/office/drawing/2014/main" val="833419123"/>
                    </a:ext>
                  </a:extLst>
                </a:gridCol>
                <a:gridCol w="892377">
                  <a:extLst>
                    <a:ext uri="{9D8B030D-6E8A-4147-A177-3AD203B41FA5}">
                      <a16:colId xmlns:a16="http://schemas.microsoft.com/office/drawing/2014/main" val="391718048"/>
                    </a:ext>
                  </a:extLst>
                </a:gridCol>
              </a:tblGrid>
              <a:tr h="8928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 целевого показателя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Единицы измерения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Значения целевых показателей, годы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6796244"/>
                  </a:ext>
                </a:extLst>
              </a:tr>
              <a:tr h="386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2025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2026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2028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2029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993130"/>
                  </a:ext>
                </a:extLst>
              </a:tr>
              <a:tr h="3868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50461"/>
                  </a:ext>
                </a:extLst>
              </a:tr>
              <a:tr h="8333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Показатель средней продолжительности прекращений передачи электрической энергии на точку поставки (Пsaidi), час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коэфф</a:t>
                      </a:r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-т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2,33098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2,33060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2,33020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2,33010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2,33000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6028773"/>
                  </a:ext>
                </a:extLst>
              </a:tr>
              <a:tr h="7291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Показательсредней частоты прекращений передачи электрической энергии на точку поставки (Пsaifi), шт.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коэфф-т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0,56439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0,56400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0,56350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0,56330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0,56310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6616351"/>
                  </a:ext>
                </a:extLst>
              </a:tr>
              <a:tr h="9523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Показатель уровня качества осуществляемого технологического присоединения (Птпр)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коэфф-т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8032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9949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38E770-CC68-4F65-A00A-ED7CBBC72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3457" y="286604"/>
            <a:ext cx="10132223" cy="10388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/>
              <a:t>Характеристика проектов инвестиционной программы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C8679F-0196-4FB3-B900-236FACAB16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3457" y="1392572"/>
            <a:ext cx="10318459" cy="3951785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/>
              <a:t>1. Инвестиционный проект</a:t>
            </a:r>
            <a:r>
              <a:rPr lang="ru-RU" b="1" dirty="0"/>
              <a:t> «Замена силовых трансформаторов, проработавших 25 лет и более, на энергосберегающие, герметичные типа (ТМГ) на трансформаторных подстанциях». </a:t>
            </a:r>
            <a:endParaRPr lang="ru-RU" dirty="0"/>
          </a:p>
          <a:p>
            <a:pPr indent="91440" algn="just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В настоящий момент часть, установленных на трансформаторных подстанциях напряжением 6/0,4 кВ, силовых трансформаторов эксплуатируются более 25 лет и работают на пределах своих возможностей, не обеспечивая требуемые показатели качества электрической энергии. </a:t>
            </a:r>
          </a:p>
          <a:p>
            <a:pPr indent="91440" algn="just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Для решения данной проблемы необходимо заменить ранее установленные силовые трансформаторы на трансформаторы нового типа (ТМГ) герметичные, с естественным масляным охлаждением, с пониженным уровнем шума и пониженным уровнем потерь электрической энергии.</a:t>
            </a:r>
          </a:p>
          <a:p>
            <a:pPr indent="91440" algn="just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 В результате реконструкции снизятся потери э/энергии, снизится расход трансформаторного масла, уменьшаться затраты на проведение обслуживания и ремонта силовых трансформаторов, увеличится трансформаторная мощность для подключения новых потребителей. </a:t>
            </a:r>
          </a:p>
          <a:p>
            <a:pPr indent="91440" algn="just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Сумма финансирования проекта – 33,79 млн. руб. (с НДС)</a:t>
            </a:r>
          </a:p>
          <a:p>
            <a:pPr indent="91440" algn="just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Срок реализации инвестиционного проекта 5 лет с 2025 г. по 2029 г.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90636434-90DF-49F8-A357-6D3A151EF3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658966"/>
              </p:ext>
            </p:extLst>
          </p:nvPr>
        </p:nvGraphicFramePr>
        <p:xfrm>
          <a:off x="2154506" y="5133861"/>
          <a:ext cx="7273255" cy="14160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4879">
                  <a:extLst>
                    <a:ext uri="{9D8B030D-6E8A-4147-A177-3AD203B41FA5}">
                      <a16:colId xmlns:a16="http://schemas.microsoft.com/office/drawing/2014/main" val="3559795927"/>
                    </a:ext>
                  </a:extLst>
                </a:gridCol>
                <a:gridCol w="4678913">
                  <a:extLst>
                    <a:ext uri="{9D8B030D-6E8A-4147-A177-3AD203B41FA5}">
                      <a16:colId xmlns:a16="http://schemas.microsoft.com/office/drawing/2014/main" val="3487660845"/>
                    </a:ext>
                  </a:extLst>
                </a:gridCol>
                <a:gridCol w="2219463">
                  <a:extLst>
                    <a:ext uri="{9D8B030D-6E8A-4147-A177-3AD203B41FA5}">
                      <a16:colId xmlns:a16="http://schemas.microsoft.com/office/drawing/2014/main" val="1800586308"/>
                    </a:ext>
                  </a:extLst>
                </a:gridCol>
              </a:tblGrid>
              <a:tr h="205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№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Количество силовых трансформаторов, шт.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Период реализации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22324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26527703"/>
                  </a:ext>
                </a:extLst>
              </a:tr>
              <a:tr h="205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10284750"/>
                  </a:ext>
                </a:extLst>
              </a:tr>
              <a:tr h="205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96752673"/>
                  </a:ext>
                </a:extLst>
              </a:tr>
              <a:tr h="205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2644084"/>
                  </a:ext>
                </a:extLst>
              </a:tr>
              <a:tr h="205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90725414"/>
                  </a:ext>
                </a:extLst>
              </a:tr>
              <a:tr h="205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79794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6110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A32A61-D998-4735-A38A-D1DC077B1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372" y="88778"/>
            <a:ext cx="10174168" cy="103534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Характеристика  проектов инвестиционной программы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B4EAE9-B689-4FE3-98C3-DEC47B3E3F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9233" y="1124125"/>
            <a:ext cx="10266447" cy="5159229"/>
          </a:xfrm>
        </p:spPr>
        <p:txBody>
          <a:bodyPr>
            <a:normAutofit/>
          </a:bodyPr>
          <a:lstStyle/>
          <a:p>
            <a:r>
              <a:rPr lang="ru-RU" sz="1500" dirty="0"/>
              <a:t>2.Инвестиционный проект </a:t>
            </a:r>
            <a:r>
              <a:rPr lang="ru-RU" sz="1500" b="1" dirty="0"/>
              <a:t>«Установка (замена) существующих приборов учета э/энергии у юридических лиц и в частном секторе ЗАТО г. Заречный, на электронные</a:t>
            </a:r>
            <a:r>
              <a:rPr lang="ru-RU" sz="1600" dirty="0"/>
              <a:t> </a:t>
            </a:r>
            <a:r>
              <a:rPr lang="ru-RU" sz="1500" b="1" dirty="0"/>
              <a:t>интеллектуальную систему учета электроэнергии (мощности) (ИСУ ЭЭМ)»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500" dirty="0"/>
              <a:t>Проектом предусмотрено выполнение проектных, монтажных и пусконаладочных работ по включению счетчиков в интеллектуальную систему учета электроэнергии (мощности) (ИСУ ЭЭМ). Основной целью реализации мероприятий является: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500" dirty="0"/>
              <a:t>- расширение (обновление) технического и коммерческого учета, необходимого для снижения сверхнормативных потерь;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500" dirty="0"/>
              <a:t>- минимизации затрат (энергосбережение) и повышение энергоэффективности предприятия; 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500" dirty="0"/>
              <a:t>- автоматическое получение достоверной информации о энергопотреблении;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500" dirty="0"/>
              <a:t>-  контроль мощности; 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500" dirty="0"/>
              <a:t>-  контроль несанкционированных подключений;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500" dirty="0"/>
              <a:t>Проектом предусмотрены следующие мероприятия: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500" dirty="0"/>
              <a:t>1.	Приобретение нового оборудования.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500" dirty="0"/>
              <a:t>2.	Монтаж систем учета электроэнергии.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500" dirty="0"/>
              <a:t>3.	Адаптация установленных комплексов учета в существующую систему АСКУЭ предприятия.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500" dirty="0"/>
              <a:t>Сумма финансирования проекта – 25,79 млн. руб. (с НДС)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500" dirty="0"/>
              <a:t>Срок реализации инвестиционного проекта 5 лет с 2025 г. по 2029 г.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ru-RU" sz="19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700" dirty="0"/>
          </a:p>
          <a:p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A28DE495-C9F8-451D-810E-07E37C762E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819363"/>
              </p:ext>
            </p:extLst>
          </p:nvPr>
        </p:nvGraphicFramePr>
        <p:xfrm>
          <a:off x="2154506" y="5133861"/>
          <a:ext cx="7273255" cy="14160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4879">
                  <a:extLst>
                    <a:ext uri="{9D8B030D-6E8A-4147-A177-3AD203B41FA5}">
                      <a16:colId xmlns:a16="http://schemas.microsoft.com/office/drawing/2014/main" val="3559795927"/>
                    </a:ext>
                  </a:extLst>
                </a:gridCol>
                <a:gridCol w="4678913">
                  <a:extLst>
                    <a:ext uri="{9D8B030D-6E8A-4147-A177-3AD203B41FA5}">
                      <a16:colId xmlns:a16="http://schemas.microsoft.com/office/drawing/2014/main" val="3487660845"/>
                    </a:ext>
                  </a:extLst>
                </a:gridCol>
                <a:gridCol w="2219463">
                  <a:extLst>
                    <a:ext uri="{9D8B030D-6E8A-4147-A177-3AD203B41FA5}">
                      <a16:colId xmlns:a16="http://schemas.microsoft.com/office/drawing/2014/main" val="1800586308"/>
                    </a:ext>
                  </a:extLst>
                </a:gridCol>
              </a:tblGrid>
              <a:tr h="205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№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Количество приборов учета, шт.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Период реализации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22324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233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2025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26527703"/>
                  </a:ext>
                </a:extLst>
              </a:tr>
              <a:tr h="205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10284750"/>
                  </a:ext>
                </a:extLst>
              </a:tr>
              <a:tr h="205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96752673"/>
                  </a:ext>
                </a:extLst>
              </a:tr>
              <a:tr h="205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2644084"/>
                  </a:ext>
                </a:extLst>
              </a:tr>
              <a:tr h="205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90725414"/>
                  </a:ext>
                </a:extLst>
              </a:tr>
              <a:tr h="205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391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79794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5788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2EB03C-6D61-48A9-A09A-47C31F4F6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727" y="0"/>
            <a:ext cx="11266414" cy="671119"/>
          </a:xfrm>
        </p:spPr>
        <p:txBody>
          <a:bodyPr>
            <a:noAutofit/>
          </a:bodyPr>
          <a:lstStyle/>
          <a:p>
            <a:r>
              <a:rPr lang="ru-RU" sz="3600" b="1" dirty="0"/>
              <a:t>Расчет расходов на замену приборов учета в 2025-2029 гг.</a:t>
            </a:r>
            <a:endParaRPr lang="ru-RU" sz="3600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783CF02B-067C-4698-A098-860539CB7DB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7106146"/>
              </p:ext>
            </p:extLst>
          </p:nvPr>
        </p:nvGraphicFramePr>
        <p:xfrm>
          <a:off x="2040467" y="939801"/>
          <a:ext cx="8365065" cy="4929216"/>
        </p:xfrm>
        <a:graphic>
          <a:graphicData uri="http://schemas.openxmlformats.org/drawingml/2006/table">
            <a:tbl>
              <a:tblPr/>
              <a:tblGrid>
                <a:gridCol w="546089">
                  <a:extLst>
                    <a:ext uri="{9D8B030D-6E8A-4147-A177-3AD203B41FA5}">
                      <a16:colId xmlns:a16="http://schemas.microsoft.com/office/drawing/2014/main" val="3314385438"/>
                    </a:ext>
                  </a:extLst>
                </a:gridCol>
                <a:gridCol w="3015889">
                  <a:extLst>
                    <a:ext uri="{9D8B030D-6E8A-4147-A177-3AD203B41FA5}">
                      <a16:colId xmlns:a16="http://schemas.microsoft.com/office/drawing/2014/main" val="3515976141"/>
                    </a:ext>
                  </a:extLst>
                </a:gridCol>
                <a:gridCol w="881186">
                  <a:extLst>
                    <a:ext uri="{9D8B030D-6E8A-4147-A177-3AD203B41FA5}">
                      <a16:colId xmlns:a16="http://schemas.microsoft.com/office/drawing/2014/main" val="1267539107"/>
                    </a:ext>
                  </a:extLst>
                </a:gridCol>
                <a:gridCol w="968064">
                  <a:extLst>
                    <a:ext uri="{9D8B030D-6E8A-4147-A177-3AD203B41FA5}">
                      <a16:colId xmlns:a16="http://schemas.microsoft.com/office/drawing/2014/main" val="770018113"/>
                    </a:ext>
                  </a:extLst>
                </a:gridCol>
                <a:gridCol w="968064">
                  <a:extLst>
                    <a:ext uri="{9D8B030D-6E8A-4147-A177-3AD203B41FA5}">
                      <a16:colId xmlns:a16="http://schemas.microsoft.com/office/drawing/2014/main" val="2664215338"/>
                    </a:ext>
                  </a:extLst>
                </a:gridCol>
                <a:gridCol w="968064">
                  <a:extLst>
                    <a:ext uri="{9D8B030D-6E8A-4147-A177-3AD203B41FA5}">
                      <a16:colId xmlns:a16="http://schemas.microsoft.com/office/drawing/2014/main" val="1038284210"/>
                    </a:ext>
                  </a:extLst>
                </a:gridCol>
                <a:gridCol w="1017709">
                  <a:extLst>
                    <a:ext uri="{9D8B030D-6E8A-4147-A177-3AD203B41FA5}">
                      <a16:colId xmlns:a16="http://schemas.microsoft.com/office/drawing/2014/main" val="3130292835"/>
                    </a:ext>
                  </a:extLst>
                </a:gridCol>
              </a:tblGrid>
              <a:tr h="4228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ТТР</a:t>
                      </a:r>
                    </a:p>
                  </a:txBody>
                  <a:tcPr marL="2680" marR="2680" marT="2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Прибор учета</a:t>
                      </a:r>
                    </a:p>
                  </a:txBody>
                  <a:tcPr marL="2680" marR="2680" marT="2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Количество</a:t>
                      </a:r>
                    </a:p>
                  </a:txBody>
                  <a:tcPr marL="2680" marR="2680" marT="2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 сметная стоимость (без НДС), руб</a:t>
                      </a:r>
                    </a:p>
                  </a:txBody>
                  <a:tcPr marL="2680" marR="2680" marT="2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Индекс дефлятор</a:t>
                      </a:r>
                    </a:p>
                  </a:txBody>
                  <a:tcPr marL="2680" marR="2680" marT="2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 сметная стоимость (без НДС), руб</a:t>
                      </a:r>
                    </a:p>
                  </a:txBody>
                  <a:tcPr marL="2680" marR="2680" marT="2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сметная стоимость (с НДС), руб</a:t>
                      </a:r>
                    </a:p>
                  </a:txBody>
                  <a:tcPr marL="2680" marR="2680" marT="2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56518"/>
                  </a:ext>
                </a:extLst>
              </a:tr>
              <a:tr h="8620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2025 год</a:t>
                      </a:r>
                    </a:p>
                  </a:txBody>
                  <a:tcPr marL="2680" marR="2680" marT="26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2025 год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0834010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1-фазный ПУ типа сплит на опоре ВЛ-0,4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35719,67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4000603,04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4800723,648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7552299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типа сплит на опоре ВЛ-0,4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51093,76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3474375,68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4169250,816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089136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1-фазный ПУ в шкафу учета на стене здания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33723,58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7982856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в шкафу учета на стене здания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45514,27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409628,43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491554,116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222761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1-фазный ПУ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37774,7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838738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49354,04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8276488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с ТТ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70033,35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1680800,4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2016960,48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2973861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с ТТ в шкафу учета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75076,58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750765,8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900918,96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34053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10316173,35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12379408,02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3048283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1935785"/>
                  </a:ext>
                </a:extLst>
              </a:tr>
              <a:tr h="7881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2026 год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2026 год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99239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1-фазный ПУ типа сплит на опоре ВЛ-0,4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35719,67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1,0220000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6509108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типа сплит на опоре ВЛ-0,4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51093,76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1,0220000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3554951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1-фазный ПУ в шкафу учета на стене здания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33723,58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1,0220000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344654,9876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413585,9851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0710802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в шкафу учета на стене здания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45514,27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1,0220000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186062,3358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223274,8029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781632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1-фазный ПУ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37774,7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1,0220000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4068923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49354,04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1,0220000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201759,3155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242111,1786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0659492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с ТТ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70033,35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1,0220000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501018,5859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601222,3031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6814568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с ТТ в шкафу учета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75076,58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1,0220000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1304380,501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1565256,601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7226080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2537875,726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3045450,871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1813957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3354969"/>
                  </a:ext>
                </a:extLst>
              </a:tr>
              <a:tr h="7881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2027 год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2027 год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0353007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1-фазный ПУ типа сплит на опоре ВЛ-0,4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35719,67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1,0664460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8473855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типа сплит на опоре ВЛ-0,4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51093,76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1,0664460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10064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1-фазный ПУ в шкафу учета на стене здания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33723,58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1,0664460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8766572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в шкафу учета на стене здания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45514,27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1,0664460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533923,623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640708,3476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822962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1-фазный ПУ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37774,7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1,0664460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969920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49354,04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1,0664460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1944247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с ТТ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70033,35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1,0664460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298747,1439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358496,5727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8419700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с ТТ в шкафу учета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75076,58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1,0664460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1921562,842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2305875,411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006966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2754233,609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3305080,331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7157527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863705"/>
                  </a:ext>
                </a:extLst>
              </a:tr>
              <a:tr h="7881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2028 год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2028 год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118303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1-фазный ПУ типа сплит на опоре ВЛ-0,4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35719,67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1,1123030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7089975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типа сплит на опоре ВЛ-0,4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51093,76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1,1123030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2279307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1-фазный ПУ в шкафу учета на стене здания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33723,58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1,1123030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3272818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в шкафу учета на стене здания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45514,27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1,1123030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708759,2269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850511,0723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488785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1-фазный ПУ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37774,7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1,1123030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236965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49354,04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1,1123030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109793,2935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131751,9522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932727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с ТТ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70033,35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1,1123030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233694,9159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280433,8991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744557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с ТТ в шкафу учета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75076,58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1,1123030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751571,1465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901885,3758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4687551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1803818,583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2164582,299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746481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5376724"/>
                  </a:ext>
                </a:extLst>
              </a:tr>
              <a:tr h="7881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2029 год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2029 год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591089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1-фазный ПУ типа сплит на опоре ВЛ-0,4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35719,67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1,1601320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2283567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типа сплит на опоре ВЛ-0,4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51093,76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1,1601320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357220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1-фазный ПУ в шкафу учета на стене здания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33723,58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1,1601320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195619,0216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234742,8259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339459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в шкафу учета на стене здания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45514,27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1,1601320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1214458,905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1457350,686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539654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1-фазный ПУ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37774,7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1,1601320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225025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49354,04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1,1601320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2013103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с ТТ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70033,35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1,1601320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324991,7216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389990,0659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9804653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3-фазный ПУ с ТТ в шкафу учета в РУ-0,4 кВ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75076,58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1,1601320</a:t>
                      </a:r>
                    </a:p>
                  </a:txBody>
                  <a:tcPr marL="2680" marR="2680" marT="26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2351666,059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2821999,27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986534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4086735,707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4904082,848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751160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46847"/>
                  </a:ext>
                </a:extLst>
              </a:tr>
              <a:tr h="85382"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391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21 498 836,97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25 798 604,37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3364501"/>
                  </a:ext>
                </a:extLst>
              </a:tr>
              <a:tr h="78815"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2680" marR="2680" marT="268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4459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0776479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354</TotalTime>
  <Words>2464</Words>
  <Application>Microsoft Office PowerPoint</Application>
  <PresentationFormat>Широкоэкранный</PresentationFormat>
  <Paragraphs>1075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Calibri</vt:lpstr>
      <vt:lpstr>Calibri Light</vt:lpstr>
      <vt:lpstr>Times New Roman</vt:lpstr>
      <vt:lpstr>Ретро</vt:lpstr>
      <vt:lpstr>Инвестиционная программа  «Развитие электроэнергетики  территориальной сетевой организации (ТСО)  АО «ФНПЦ «ПО «Старт» им.М.В.Проценко» на 2025-2029 гг.</vt:lpstr>
      <vt:lpstr>  Общая характеристика.  Основные  цели и направления инвестиционной программы</vt:lpstr>
      <vt:lpstr>      Инвестиционный проект  «Замена  силовых трансформаторов проработавших 25 лет  и более, на энергосберегающие, герметичные типа (ТМГ)  на трансформаторных подстанциях»</vt:lpstr>
      <vt:lpstr>Ввод основных средств и мощностей: В результате модернизации и реконструкции в 2025-2029 гг. ввод  дополнительной мощности составит 0,88 МВА. </vt:lpstr>
      <vt:lpstr> Объемы финансирования </vt:lpstr>
      <vt:lpstr>Значения целевых показателей, установленных для целей формирования инвестиционной программы</vt:lpstr>
      <vt:lpstr>Характеристика проектов инвестиционной программы</vt:lpstr>
      <vt:lpstr>Характеристика  проектов инвестиционной программы</vt:lpstr>
      <vt:lpstr>Расчет расходов на замену приборов учета в 2025-2029 гг.</vt:lpstr>
      <vt:lpstr>Перечень  технических проектов                        инвестиционной программы </vt:lpstr>
      <vt:lpstr>Основные направления реализации инвестиционной программы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Инвестиционная программа  «Развитие электроэнергетики  территориальной сетевой организации (ТСО)  АО «ФНПЦ «ПО «Старт» им. М.В. Проценко» на 2025-2029 гг.</dc:title>
  <dc:creator>Словягина Любовь Николаевна</dc:creator>
  <cp:lastModifiedBy>Моисеев Игорь Федорович</cp:lastModifiedBy>
  <cp:revision>58</cp:revision>
  <cp:lastPrinted>2025-10-12T06:08:11Z</cp:lastPrinted>
  <dcterms:created xsi:type="dcterms:W3CDTF">2025-06-15T05:57:20Z</dcterms:created>
  <dcterms:modified xsi:type="dcterms:W3CDTF">2025-10-12T06:10:32Z</dcterms:modified>
</cp:coreProperties>
</file>