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57" r:id="rId3"/>
    <p:sldId id="264" r:id="rId4"/>
    <p:sldId id="305" r:id="rId5"/>
    <p:sldId id="288" r:id="rId6"/>
    <p:sldId id="304" r:id="rId7"/>
    <p:sldId id="302" r:id="rId8"/>
    <p:sldId id="300" r:id="rId9"/>
    <p:sldId id="297" r:id="rId10"/>
    <p:sldId id="298" r:id="rId11"/>
    <p:sldId id="306" r:id="rId12"/>
    <p:sldId id="299" r:id="rId13"/>
    <p:sldId id="308" r:id="rId14"/>
    <p:sldId id="268" r:id="rId1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2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7F0B2-639A-4E55-B76C-49E1F5C98ABB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6E1CD-4168-4F1E-9BE6-F4D9EF5D13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4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B736A3-562F-4092-829F-7733A59D138E}" type="slidenum">
              <a:rPr lang="ru-RU" smtClean="0"/>
              <a:pPr eaLnBrk="1" hangingPunct="1"/>
              <a:t>2</a:t>
            </a:fld>
            <a:endParaRPr lang="ru-RU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46125"/>
            <a:ext cx="4973637" cy="3730625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2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B736A3-562F-4092-829F-7733A59D138E}" type="slidenum">
              <a:rPr lang="ru-RU" smtClean="0"/>
              <a:pPr eaLnBrk="1" hangingPunct="1"/>
              <a:t>6</a:t>
            </a:fld>
            <a:endParaRPr lang="ru-RU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46125"/>
            <a:ext cx="4973637" cy="3730625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22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B736A3-562F-4092-829F-7733A59D138E}" type="slidenum">
              <a:rPr lang="ru-RU" smtClean="0"/>
              <a:pPr eaLnBrk="1" hangingPunct="1"/>
              <a:t>7</a:t>
            </a:fld>
            <a:endParaRPr lang="ru-RU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46125"/>
            <a:ext cx="4973637" cy="3730625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22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847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52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05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B995-4011-49D5-B40B-760AE2069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20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1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33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2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53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87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90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80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F8D60-EB9B-4160-83FD-A35A30C03A92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6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2348880"/>
            <a:ext cx="7772400" cy="1470025"/>
          </a:xfrm>
        </p:spPr>
        <p:txBody>
          <a:bodyPr>
            <a:noAutofit/>
          </a:bodyPr>
          <a:lstStyle/>
          <a:p>
            <a:pPr algn="r"/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Д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олгосрочные параметры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регулирования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для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ресурсоснабжающих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 организаций Пензенской области,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основы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ucida Sans Unicode" panose="020B0602030504020204" pitchFamily="34" charset="0"/>
              </a:rPr>
              <a:t>формирования тарифов на осуществление регулируемых видов деятельности в области обращения с твердыми коммунальными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                                      Управление по регулированию тарифов </a:t>
            </a:r>
          </a:p>
          <a:p>
            <a:pPr algn="ctr"/>
            <a:r>
              <a:rPr lang="ru-RU" sz="2400" dirty="0"/>
              <a:t>                                   и энергосбережению Пензенской области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55776" y="5373216"/>
            <a:ext cx="60486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rgbClr val="002060"/>
                </a:solidFill>
              </a:rPr>
              <a:t> Начальник Управления по регулированию тарифов и энергосбережению Пензенской области</a:t>
            </a:r>
          </a:p>
          <a:p>
            <a:endParaRPr lang="ru-RU" sz="1000" dirty="0">
              <a:solidFill>
                <a:srgbClr val="002060"/>
              </a:solidFill>
            </a:endParaRPr>
          </a:p>
          <a:p>
            <a:pPr algn="r"/>
            <a:r>
              <a:rPr lang="ru-RU" sz="2000" dirty="0">
                <a:solidFill>
                  <a:srgbClr val="002060"/>
                </a:solidFill>
              </a:rPr>
              <a:t>Н.В. Клак</a:t>
            </a:r>
          </a:p>
        </p:txBody>
      </p:sp>
    </p:spTree>
    <p:extLst>
      <p:ext uri="{BB962C8B-B14F-4D97-AF65-F5344CB8AC3E}">
        <p14:creationId xmlns:p14="http://schemas.microsoft.com/office/powerpoint/2010/main" val="8923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3" y="334319"/>
            <a:ext cx="7571213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Правовые основы регулирования тарифов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обращения с отходами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315727" y="1989056"/>
            <a:ext cx="657001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>
                <a:latin typeface="Times New Roman" panose="02020603050405020304" pitchFamily="18" charset="0"/>
              </a:defRPr>
            </a:lvl1pPr>
          </a:lstStyle>
          <a:p>
            <a:r>
              <a:rPr lang="ru-RU" sz="2000" b="1" dirty="0"/>
              <a:t>Регулируемые виды деятельности в области обращения с твердыми коммунальными отходами: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409734" y="3403332"/>
            <a:ext cx="60023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</a:rPr>
              <a:t>обработка </a:t>
            </a:r>
            <a:r>
              <a:rPr lang="ru-RU" sz="2000" dirty="0">
                <a:latin typeface="Times New Roman" panose="02020603050405020304" pitchFamily="18" charset="0"/>
              </a:rPr>
              <a:t>твердых коммунальных отходов;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</a:rPr>
              <a:t>обезвреживание твердых коммунальных отходов;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</a:rPr>
              <a:t>захоронение твердых коммунальных отходов;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</a:rPr>
              <a:t>оказание услуги по обращению с твердыми коммунальными отходами региональным оператором.</a:t>
            </a:r>
          </a:p>
        </p:txBody>
      </p:sp>
    </p:spTree>
    <p:extLst>
      <p:ext uri="{BB962C8B-B14F-4D97-AF65-F5344CB8AC3E}">
        <p14:creationId xmlns:p14="http://schemas.microsoft.com/office/powerpoint/2010/main" val="842745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3" y="334319"/>
            <a:ext cx="7571213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Правовые основы регулирования тарифов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обращения с отходами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1349242" y="1772816"/>
            <a:ext cx="6570013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</a:rPr>
              <a:t>Регулируемые виды предельных тарифов в области обращения с твердыми коммунальными отходами: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478298" y="2691864"/>
            <a:ext cx="63119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единый тариф на услугу регионального оператора по обращению с твердыми коммунальными отходами;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тариф на обработку твердых коммунальных отходов;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тариф на обезвреживание твердых коммунальных отходов;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тариф на захоронение твердых коммунальных отходов.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87625" y="4456133"/>
            <a:ext cx="7128792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</a:rPr>
              <a:t>Регулируемые виды деятельности в области обращения с ТКО осуществляются по ценам, определенным по соглашению сторон, но не превышающим утвержденных предельных тарифов в области обращения с ТКО, установленных Управлением </a:t>
            </a:r>
            <a:endParaRPr lang="ru-RU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21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3" y="334319"/>
            <a:ext cx="7571213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Правовые основы регулирования тарифов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обращения с отходами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cxnSp>
        <p:nvCxnSpPr>
          <p:cNvPr id="12" name="Прямая со стрелкой 11"/>
          <p:cNvCxnSpPr>
            <a:stCxn id="35" idx="3"/>
            <a:endCxn id="24" idx="1"/>
          </p:cNvCxnSpPr>
          <p:nvPr/>
        </p:nvCxnSpPr>
        <p:spPr>
          <a:xfrm>
            <a:off x="3047139" y="2902074"/>
            <a:ext cx="868079" cy="626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5" idx="3"/>
            <a:endCxn id="22" idx="1"/>
          </p:cNvCxnSpPr>
          <p:nvPr/>
        </p:nvCxnSpPr>
        <p:spPr>
          <a:xfrm flipV="1">
            <a:off x="3047139" y="1859842"/>
            <a:ext cx="870220" cy="1042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5" idx="3"/>
            <a:endCxn id="19" idx="1"/>
          </p:cNvCxnSpPr>
          <p:nvPr/>
        </p:nvCxnSpPr>
        <p:spPr>
          <a:xfrm>
            <a:off x="3047139" y="2902074"/>
            <a:ext cx="833533" cy="31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5" idx="3"/>
            <a:endCxn id="25" idx="1"/>
          </p:cNvCxnSpPr>
          <p:nvPr/>
        </p:nvCxnSpPr>
        <p:spPr>
          <a:xfrm>
            <a:off x="3047139" y="2902074"/>
            <a:ext cx="868079" cy="1168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5" idx="3"/>
            <a:endCxn id="23" idx="1"/>
          </p:cNvCxnSpPr>
          <p:nvPr/>
        </p:nvCxnSpPr>
        <p:spPr>
          <a:xfrm>
            <a:off x="3047139" y="2902074"/>
            <a:ext cx="885657" cy="1692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80672" y="2779150"/>
            <a:ext cx="2122643" cy="3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Обезвреживание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 стрелкой 19"/>
          <p:cNvCxnSpPr>
            <a:stCxn id="35" idx="3"/>
            <a:endCxn id="26" idx="1"/>
          </p:cNvCxnSpPr>
          <p:nvPr/>
        </p:nvCxnSpPr>
        <p:spPr>
          <a:xfrm flipV="1">
            <a:off x="3047139" y="2396671"/>
            <a:ext cx="868078" cy="50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47664" y="2656009"/>
            <a:ext cx="1492609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оператор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17359" y="1705953"/>
            <a:ext cx="212264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32796" y="4440901"/>
            <a:ext cx="212264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Транспортирование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15218" y="3374490"/>
            <a:ext cx="212264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15218" y="3915872"/>
            <a:ext cx="2122643" cy="308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Утилизация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15217" y="2242782"/>
            <a:ext cx="212264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Захоронение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81398" y="2225080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68761" y="1686065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65854" y="4430854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36116" y="3370326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81398" y="3915872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68761" y="2775985"/>
            <a:ext cx="11643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-5400000">
            <a:off x="2972160" y="2864596"/>
            <a:ext cx="75001" cy="7495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 стрелкой 35"/>
          <p:cNvCxnSpPr>
            <a:stCxn id="22" idx="3"/>
            <a:endCxn id="28" idx="1"/>
          </p:cNvCxnSpPr>
          <p:nvPr/>
        </p:nvCxnSpPr>
        <p:spPr>
          <a:xfrm flipV="1">
            <a:off x="6040001" y="1839954"/>
            <a:ext cx="828760" cy="198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6" idx="3"/>
            <a:endCxn id="27" idx="1"/>
          </p:cNvCxnSpPr>
          <p:nvPr/>
        </p:nvCxnSpPr>
        <p:spPr>
          <a:xfrm flipV="1">
            <a:off x="6037860" y="2378969"/>
            <a:ext cx="843538" cy="1770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9" idx="3"/>
            <a:endCxn id="34" idx="1"/>
          </p:cNvCxnSpPr>
          <p:nvPr/>
        </p:nvCxnSpPr>
        <p:spPr>
          <a:xfrm flipV="1">
            <a:off x="6003315" y="2929874"/>
            <a:ext cx="865446" cy="36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4" idx="3"/>
            <a:endCxn id="30" idx="1"/>
          </p:cNvCxnSpPr>
          <p:nvPr/>
        </p:nvCxnSpPr>
        <p:spPr>
          <a:xfrm flipV="1">
            <a:off x="6037860" y="3524215"/>
            <a:ext cx="798256" cy="41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5" idx="3"/>
            <a:endCxn id="33" idx="1"/>
          </p:cNvCxnSpPr>
          <p:nvPr/>
        </p:nvCxnSpPr>
        <p:spPr>
          <a:xfrm flipV="1">
            <a:off x="6037861" y="4069761"/>
            <a:ext cx="843537" cy="4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3" idx="3"/>
            <a:endCxn id="29" idx="1"/>
          </p:cNvCxnSpPr>
          <p:nvPr/>
        </p:nvCxnSpPr>
        <p:spPr>
          <a:xfrm flipV="1">
            <a:off x="6055439" y="4584743"/>
            <a:ext cx="810415" cy="100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3983627" y="3369771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4252958" y="3374490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4529516" y="3378277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4799811" y="3365797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5019216" y="3374490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5281761" y="3397306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3945055" y="3920123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5533436" y="3366098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4200854" y="3915872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5769391" y="3382063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468364" y="3924789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4746418" y="3934947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5019216" y="3923445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5270891" y="3924373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5532740" y="3915872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5769391" y="3915872"/>
            <a:ext cx="262545" cy="3002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flipV="1">
            <a:off x="939820" y="3282789"/>
            <a:ext cx="1408616" cy="82944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9808455">
            <a:off x="549883" y="3370326"/>
            <a:ext cx="1995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договор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7001" y="4123329"/>
            <a:ext cx="173518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 ТКО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21342" y="5445224"/>
            <a:ext cx="8795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</a:rPr>
              <a:t>Указанные виды </a:t>
            </a:r>
            <a:r>
              <a:rPr lang="ru-RU" sz="1600" dirty="0">
                <a:latin typeface="Times New Roman" panose="02020603050405020304" pitchFamily="18" charset="0"/>
              </a:rPr>
              <a:t>деятельности </a:t>
            </a:r>
            <a:r>
              <a:rPr lang="ru-RU" sz="1600" dirty="0" smtClean="0">
                <a:latin typeface="Times New Roman" panose="02020603050405020304" pitchFamily="18" charset="0"/>
              </a:rPr>
              <a:t>выстраиваются </a:t>
            </a:r>
            <a:r>
              <a:rPr lang="ru-RU" sz="1600" b="1" i="1" dirty="0" smtClean="0">
                <a:latin typeface="Times New Roman" panose="02020603050405020304" pitchFamily="18" charset="0"/>
              </a:rPr>
              <a:t>в соответствии с территориальной </a:t>
            </a:r>
            <a:r>
              <a:rPr lang="ru-RU" sz="1600" b="1" i="1" dirty="0">
                <a:latin typeface="Times New Roman" panose="02020603050405020304" pitchFamily="18" charset="0"/>
              </a:rPr>
              <a:t>схемой обращения с отходами</a:t>
            </a:r>
            <a:r>
              <a:rPr lang="ru-RU" sz="1600" i="1" dirty="0">
                <a:latin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</a:rPr>
              <a:t>и с </a:t>
            </a:r>
            <a:r>
              <a:rPr lang="ru-RU" sz="1600" dirty="0">
                <a:latin typeface="Times New Roman" panose="02020603050405020304" pitchFamily="18" charset="0"/>
              </a:rPr>
              <a:t>региональной программой в области обращения с </a:t>
            </a:r>
            <a:r>
              <a:rPr lang="ru-RU" sz="1600" dirty="0" smtClean="0">
                <a:latin typeface="Times New Roman" panose="02020603050405020304" pitchFamily="18" charset="0"/>
              </a:rPr>
              <a:t>отходами.</a:t>
            </a:r>
          </a:p>
          <a:p>
            <a:pPr marL="342900" indent="-342900" algn="just">
              <a:buAutoNum type="arabicPeriod"/>
            </a:pPr>
            <a:endParaRPr lang="ru-RU" sz="16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3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3" y="334319"/>
            <a:ext cx="7571213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Особенности формирования единых тарифов региональных операторов в сфере обращения с ТКО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graphicFrame>
        <p:nvGraphicFramePr>
          <p:cNvPr id="10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241986"/>
              </p:ext>
            </p:extLst>
          </p:nvPr>
        </p:nvGraphicFramePr>
        <p:xfrm>
          <a:off x="554805" y="1948016"/>
          <a:ext cx="8337675" cy="38404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337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Единый тариф рег.оператора устанавливается в соответствии с условиями соглашения об организации деятельности по обращения с ТКО между рег.оператором и уполномоченным органом исполнительной власти по результатам конкурсного отбора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В состав затрат рег.оператора входят: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расходы рег.оператора по обезвреживанию и захоронению ТКО на объектах, используемых для обращения с ТКО;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расходы на сбор и транспортирование ТКО;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сбытовые расходы;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расходы на заключение и обслуживание договоров с собственниками ТКО и операторами по обращению с ТКО;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нормативная прибыль при наличии инвестиционной программы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667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412776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7504" y="3429000"/>
            <a:ext cx="88569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     </a:t>
            </a:r>
            <a:r>
              <a:rPr lang="ru-RU" sz="4000" b="1" dirty="0">
                <a:solidFill>
                  <a:srgbClr val="002060"/>
                </a:solidFill>
              </a:rPr>
              <a:t>Спасибо за внимание!</a:t>
            </a:r>
          </a:p>
          <a:p>
            <a:endParaRPr lang="ru-RU" sz="100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9937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332656"/>
            <a:ext cx="58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>
                <a:solidFill>
                  <a:schemeClr val="bg1"/>
                </a:solidFill>
              </a:rPr>
              <a:t>Управление по регулированию тарифов и энергосбережению Пензенской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16326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2711450" y="2278063"/>
            <a:ext cx="842963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308350" y="1484313"/>
            <a:ext cx="1397000" cy="576262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05275" y="1557338"/>
            <a:ext cx="84455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9" name="Rectangle 15"/>
          <p:cNvSpPr>
            <a:spLocks noChangeArrowheads="1"/>
          </p:cNvSpPr>
          <p:nvPr/>
        </p:nvSpPr>
        <p:spPr bwMode="auto">
          <a:xfrm>
            <a:off x="2976563" y="1557338"/>
            <a:ext cx="2525712" cy="719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6227" y="5660303"/>
            <a:ext cx="7632848" cy="6480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-27384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352400"/>
            <a:ext cx="7877225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bg1"/>
                </a:solidFill>
                <a:ea typeface="+mn-ea"/>
                <a:cs typeface="+mn-cs"/>
              </a:rPr>
              <a:t>Методы регулирования тарифов</a:t>
            </a:r>
            <a:br>
              <a:rPr lang="ru-RU" sz="2000" b="1" dirty="0">
                <a:solidFill>
                  <a:schemeClr val="bg1"/>
                </a:solidFill>
                <a:ea typeface="+mn-ea"/>
                <a:cs typeface="+mn-cs"/>
              </a:rPr>
            </a:br>
            <a:endParaRPr lang="ru-RU" sz="2000" b="1" kern="1200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3804" y="1888371"/>
            <a:ext cx="8176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3531" y="1136591"/>
            <a:ext cx="8496942" cy="4708961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экономически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обоснованных затрат</a:t>
            </a: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12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сравнения аналогов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 метод индексации</a:t>
            </a: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 метод доходности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 инвестированного капитала</a:t>
            </a:r>
            <a:endParaRPr lang="ru-RU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4" name="Выноска 1 13"/>
          <p:cNvSpPr/>
          <p:nvPr/>
        </p:nvSpPr>
        <p:spPr>
          <a:xfrm>
            <a:off x="5724128" y="2014538"/>
            <a:ext cx="3195869" cy="648072"/>
          </a:xfrm>
          <a:prstGeom prst="borderCallout1">
            <a:avLst>
              <a:gd name="adj1" fmla="val 46442"/>
              <a:gd name="adj2" fmla="val 197"/>
              <a:gd name="adj3" fmla="val 45748"/>
              <a:gd name="adj4" fmla="val -7671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Период действия не менее года</a:t>
            </a:r>
          </a:p>
        </p:txBody>
      </p:sp>
      <p:sp>
        <p:nvSpPr>
          <p:cNvPr id="16" name="Выноска 1 15"/>
          <p:cNvSpPr/>
          <p:nvPr/>
        </p:nvSpPr>
        <p:spPr>
          <a:xfrm>
            <a:off x="5724128" y="2759501"/>
            <a:ext cx="3195869" cy="914094"/>
          </a:xfrm>
          <a:prstGeom prst="borderCallout1">
            <a:avLst>
              <a:gd name="adj1" fmla="val 64560"/>
              <a:gd name="adj2" fmla="val 499"/>
              <a:gd name="adj3" fmla="val 64558"/>
              <a:gd name="adj4" fmla="val -4723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не менее года, используется только для транспортировщиков</a:t>
            </a:r>
          </a:p>
        </p:txBody>
      </p:sp>
      <p:sp>
        <p:nvSpPr>
          <p:cNvPr id="17" name="Выноска 1 16"/>
          <p:cNvSpPr/>
          <p:nvPr/>
        </p:nvSpPr>
        <p:spPr>
          <a:xfrm>
            <a:off x="5724128" y="3789040"/>
            <a:ext cx="3207431" cy="978091"/>
          </a:xfrm>
          <a:prstGeom prst="borderCallout1">
            <a:avLst>
              <a:gd name="adj1" fmla="val 37098"/>
              <a:gd name="adj2" fmla="val -53"/>
              <a:gd name="adj3" fmla="val 37629"/>
              <a:gd name="adj4" fmla="val -82809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0" name="Выноска 1 19"/>
          <p:cNvSpPr/>
          <p:nvPr/>
        </p:nvSpPr>
        <p:spPr>
          <a:xfrm>
            <a:off x="5724128" y="5006248"/>
            <a:ext cx="3207431" cy="978091"/>
          </a:xfrm>
          <a:prstGeom prst="borderCallout1">
            <a:avLst>
              <a:gd name="adj1" fmla="val 37098"/>
              <a:gd name="adj2" fmla="val -53"/>
              <a:gd name="adj3" fmla="val 37629"/>
              <a:gd name="adj4" fmla="val -6051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лет. Подлежит согласованию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 ФАС России 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1273024" y="4187808"/>
            <a:ext cx="29153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cs typeface="Arial" charset="0"/>
              </a:rPr>
              <a:t>Долгосрочные методы </a:t>
            </a:r>
          </a:p>
        </p:txBody>
      </p:sp>
    </p:spTree>
    <p:extLst>
      <p:ext uri="{BB962C8B-B14F-4D97-AF65-F5344CB8AC3E}">
        <p14:creationId xmlns:p14="http://schemas.microsoft.com/office/powerpoint/2010/main" val="11550113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352400"/>
            <a:ext cx="7877225" cy="707886"/>
          </a:xfr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Метод индексации.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Долгосрочные параметры регулирования тарифов: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311133"/>
            <a:ext cx="8176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ru-RU" sz="2000" b="1" dirty="0">
              <a:ln w="1905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009481"/>
              </p:ext>
            </p:extLst>
          </p:nvPr>
        </p:nvGraphicFramePr>
        <p:xfrm>
          <a:off x="547179" y="2311133"/>
          <a:ext cx="8121650" cy="32213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Базовый уровень операционных расходов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Индекс эффективности операционных расходов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8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Нормативный уровень прибыли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Показатели энергосбережения и энергетической эффективности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628800"/>
            <a:ext cx="798526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cs typeface="Arial" charset="0"/>
              </a:rPr>
              <a:t>При расчете тарифов применяются следующие параметры: </a:t>
            </a: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 algn="ctr">
              <a:defRPr/>
            </a:pPr>
            <a:r>
              <a:rPr lang="ru-RU" sz="240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cs typeface="Arial" charset="0"/>
              </a:rPr>
              <a:t>Уровень </a:t>
            </a:r>
            <a:r>
              <a:rPr lang="ru-RU" sz="2400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cs typeface="Arial" charset="0"/>
              </a:rPr>
              <a:t>надежности теплоснабжения</a:t>
            </a:r>
            <a:endParaRPr lang="ru-RU" sz="2400" dirty="0" smtClean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endParaRPr lang="ru-RU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cs typeface="Arial" charset="0"/>
            </a:endParaRPr>
          </a:p>
          <a:p>
            <a:pPr>
              <a:defRPr/>
            </a:pPr>
            <a:r>
              <a:rPr lang="ru-RU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cs typeface="Arial" charset="0"/>
              </a:rPr>
              <a:t>В течение долгосрочного периода регулирования изменению не подлежат.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183976-F1C1-40CD-90F7-8728FC7E94D0}"/>
              </a:ext>
            </a:extLst>
          </p:cNvPr>
          <p:cNvSpPr txBox="1"/>
          <p:nvPr/>
        </p:nvSpPr>
        <p:spPr>
          <a:xfrm>
            <a:off x="6660232" y="35997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6292BF-92BD-4A05-A4E9-47E07D99939F}"/>
              </a:ext>
            </a:extLst>
          </p:cNvPr>
          <p:cNvSpPr txBox="1"/>
          <p:nvPr/>
        </p:nvSpPr>
        <p:spPr>
          <a:xfrm>
            <a:off x="323528" y="6021290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*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организаций, владеющих объектами теплоснабжения, водоснабжения, водоотведения находящимися в государственной или муниципальной собственности, на основании концессионного соглашения или договора аренды, заключенных в соответствии с законодательством Российской Федерации не ранее 1 января 2014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96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484784"/>
            <a:ext cx="87129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При использовании долгосрочных методов регулировании  НВВ подлежит обязательной  корректировке</a:t>
            </a:r>
            <a:endParaRPr lang="ru-RU" sz="2000" b="1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675473"/>
              </p:ext>
            </p:extLst>
          </p:nvPr>
        </p:nvGraphicFramePr>
        <p:xfrm>
          <a:off x="511175" y="2420888"/>
          <a:ext cx="8121650" cy="34137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Корректировка НВВ проводится с учетом отклонения фактических значений индекса потребительских цен от значений, учтенных при установлении тарифов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92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 на приобретение энергетических ресурсов, холодной воды корректируются с учетом сложившихся фактических цен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7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Неподконтрольные расходы  (амортизация, расходы на уплату налогов и сборов, концессионная и арендная плата, расходы по сомнительным долгам) возможно скорректировать при обязательном  документарном подтверждении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Корректировки подлежат объемы реализации 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12007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Параметры формирования тарифов </a:t>
            </a:r>
            <a:endParaRPr lang="ru-RU" sz="24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7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2495"/>
            <a:ext cx="9144000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Долгосрочное регулирование тарифов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на территории Пензенской области 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18315"/>
              </p:ext>
            </p:extLst>
          </p:nvPr>
        </p:nvGraphicFramePr>
        <p:xfrm>
          <a:off x="1411660" y="2204864"/>
          <a:ext cx="6216650" cy="594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9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76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сферы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Количество организаций, шт.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Сфера теплоснабжения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Сфера водоснабжения и водоотведения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3051" y="1601307"/>
            <a:ext cx="857606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1. Информация о количестве  организаций,  в  отношении  которых были установлены   тарифы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 применением  долгосрочных  методов регулирования на 2015 год:</a:t>
            </a:r>
            <a:endParaRPr kumimoji="0" 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235731"/>
              </p:ext>
            </p:extLst>
          </p:nvPr>
        </p:nvGraphicFramePr>
        <p:xfrm>
          <a:off x="1411662" y="3843546"/>
          <a:ext cx="6216650" cy="596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9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76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06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сферы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Количество организаций, шт.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Сфера теплоснабжения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76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Сфера водоснабжения и водоотведения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120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212190" y="3068960"/>
            <a:ext cx="8534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2. Информация об общем количестве организаций,  осуществляющих в 2018 году регулируемые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виды деятельности    на    территории   Пензенской   области :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547922"/>
              </p:ext>
            </p:extLst>
          </p:nvPr>
        </p:nvGraphicFramePr>
        <p:xfrm>
          <a:off x="1411662" y="5445224"/>
          <a:ext cx="6216650" cy="612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9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76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сферы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Количество организаций, шт.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Сфера теплоснабжения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Сфера водоснабжения и водоотведения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112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82261" y="4653136"/>
            <a:ext cx="86754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3.  Информация  </a:t>
            </a:r>
            <a:r>
              <a:rPr lang="ru-RU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 количестве  организаций,  в  отношении  которых были установлены   тарифы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с  применением  долгосрочных  методов регулирования на 2018 год: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1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2465387" y="2634394"/>
            <a:ext cx="842963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308350" y="1484313"/>
            <a:ext cx="1397000" cy="576262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05275" y="1557338"/>
            <a:ext cx="84455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9" name="Rectangle 15"/>
          <p:cNvSpPr>
            <a:spLocks noChangeArrowheads="1"/>
          </p:cNvSpPr>
          <p:nvPr/>
        </p:nvSpPr>
        <p:spPr bwMode="auto">
          <a:xfrm>
            <a:off x="2976563" y="1557338"/>
            <a:ext cx="2525712" cy="719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6227" y="5660303"/>
            <a:ext cx="7632848" cy="6480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-27384"/>
            <a:ext cx="9174651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            Требования </a:t>
            </a:r>
            <a:r>
              <a:rPr lang="ru-RU" sz="2000" dirty="0"/>
              <a:t>при предоставлении документов для утверждения </a:t>
            </a:r>
            <a:endParaRPr lang="ru-RU" sz="2000" dirty="0" smtClean="0"/>
          </a:p>
          <a:p>
            <a:pPr algn="ctr"/>
            <a:r>
              <a:rPr lang="ru-RU" sz="2000" dirty="0" smtClean="0"/>
              <a:t>           тарифов на </a:t>
            </a:r>
            <a:r>
              <a:rPr lang="ru-RU" sz="2000" dirty="0"/>
              <a:t>тепловую </a:t>
            </a:r>
            <a:r>
              <a:rPr lang="ru-RU" sz="2000" dirty="0" smtClean="0"/>
              <a:t>энергию, водоснабжение и водоотведение</a:t>
            </a:r>
            <a:endParaRPr lang="ru-RU" sz="20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4" y="321623"/>
            <a:ext cx="8385621" cy="769441"/>
          </a:xfr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     </a:t>
            </a:r>
            <a:b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</a:br>
            <a:endParaRPr lang="ru-RU" sz="2000" b="1" kern="1200" dirty="0">
              <a:solidFill>
                <a:schemeClr val="bg1"/>
              </a:solidFill>
              <a:ea typeface="+mn-ea"/>
              <a:cs typeface="+mn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3531" y="1136591"/>
            <a:ext cx="8496942" cy="83097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18942" y="1633538"/>
            <a:ext cx="7621638" cy="838200"/>
          </a:xfrm>
          <a:prstGeom prst="roundRect">
            <a:avLst>
              <a:gd name="adj" fmla="val 8334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80000"/>
              </a:lnSpc>
              <a:defRPr/>
            </a:pPr>
            <a:endParaRPr lang="ru-RU" sz="2000" dirty="0">
              <a:cs typeface="Arial" charset="0"/>
            </a:endParaRPr>
          </a:p>
          <a:p>
            <a:pPr algn="ctr">
              <a:lnSpc>
                <a:spcPct val="80000"/>
              </a:lnSpc>
              <a:defRPr/>
            </a:pPr>
            <a:endParaRPr lang="ru-RU" sz="2000" dirty="0">
              <a:cs typeface="Arial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000" dirty="0">
                <a:cs typeface="Arial" charset="0"/>
              </a:rPr>
              <a:t> </a:t>
            </a:r>
            <a:r>
              <a:rPr lang="ru-RU" dirty="0">
                <a:cs typeface="Arial" charset="0"/>
              </a:rPr>
              <a:t>- в срок до 1 мая 2018 года регулируемые организации представляют в </a:t>
            </a:r>
            <a:r>
              <a:rPr lang="ru-RU" dirty="0" smtClean="0">
                <a:cs typeface="Arial" charset="0"/>
              </a:rPr>
              <a:t>Управление заявление и расчетные материалы на </a:t>
            </a:r>
            <a:r>
              <a:rPr lang="ru-RU" dirty="0">
                <a:cs typeface="Arial" charset="0"/>
              </a:rPr>
              <a:t>2019 </a:t>
            </a:r>
            <a:r>
              <a:rPr lang="ru-RU" dirty="0" smtClean="0">
                <a:cs typeface="Arial" charset="0"/>
              </a:rPr>
              <a:t>и </a:t>
            </a:r>
            <a:r>
              <a:rPr lang="ru-RU" dirty="0">
                <a:cs typeface="Arial" charset="0"/>
              </a:rPr>
              <a:t>последующие годы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18943" y="2780928"/>
            <a:ext cx="7564728" cy="914400"/>
          </a:xfrm>
          <a:prstGeom prst="roundRect">
            <a:avLst>
              <a:gd name="adj" fmla="val 1247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80000"/>
              </a:lnSpc>
              <a:defRPr/>
            </a:pPr>
            <a:r>
              <a:rPr lang="ru-RU" dirty="0">
                <a:cs typeface="Arial" charset="0"/>
              </a:rPr>
              <a:t>   - </a:t>
            </a:r>
            <a:r>
              <a:rPr lang="ru-RU" dirty="0" smtClean="0">
                <a:cs typeface="Arial" charset="0"/>
              </a:rPr>
              <a:t>документы, </a:t>
            </a:r>
            <a:r>
              <a:rPr lang="ru-RU" dirty="0">
                <a:cs typeface="Arial" charset="0"/>
              </a:rPr>
              <a:t>подтверждающие законное право владения объектами </a:t>
            </a:r>
            <a:r>
              <a:rPr lang="ru-RU" dirty="0" smtClean="0">
                <a:cs typeface="Arial" charset="0"/>
              </a:rPr>
              <a:t>тепло-, водоснабжения и водоотведения </a:t>
            </a:r>
            <a:r>
              <a:rPr lang="ru-RU" dirty="0">
                <a:cs typeface="Arial" charset="0"/>
              </a:rPr>
              <a:t>(право собственности или </a:t>
            </a:r>
            <a:r>
              <a:rPr lang="ru-RU" dirty="0" smtClean="0">
                <a:cs typeface="Arial" charset="0"/>
              </a:rPr>
              <a:t>договоры </a:t>
            </a:r>
            <a:r>
              <a:rPr lang="ru-RU" dirty="0">
                <a:cs typeface="Arial" charset="0"/>
              </a:rPr>
              <a:t>аренды, концессионные соглашения)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28653" y="3933056"/>
            <a:ext cx="7534568" cy="914400"/>
          </a:xfrm>
          <a:prstGeom prst="roundRect">
            <a:avLst>
              <a:gd name="adj" fmla="val 1247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80000"/>
              </a:lnSpc>
              <a:defRPr/>
            </a:pPr>
            <a:r>
              <a:rPr lang="ru-RU" dirty="0">
                <a:cs typeface="Arial" charset="0"/>
              </a:rPr>
              <a:t>   - копии бухгалтерской и статистической отчетности за предшествующий период регулирования и на последнюю отчетную </a:t>
            </a:r>
            <a:r>
              <a:rPr lang="ru-RU" dirty="0" smtClean="0">
                <a:cs typeface="Arial" charset="0"/>
              </a:rPr>
              <a:t>дату</a:t>
            </a:r>
            <a:endParaRPr lang="ru-RU" dirty="0">
              <a:cs typeface="Arial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18945" y="5063229"/>
            <a:ext cx="7564724" cy="1245146"/>
          </a:xfrm>
          <a:prstGeom prst="roundRect">
            <a:avLst>
              <a:gd name="adj" fmla="val 1247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80000"/>
              </a:lnSpc>
              <a:defRPr/>
            </a:pPr>
            <a:r>
              <a:rPr lang="ru-RU" dirty="0">
                <a:cs typeface="Arial" charset="0"/>
              </a:rPr>
              <a:t>   -  расчет расходов на осуществление регулируемых видов деятельности и необходимой валовой выручки от регулируемой деятельности с приложением экономического обоснования исходных данных </a:t>
            </a:r>
            <a:r>
              <a:rPr lang="ru-RU" dirty="0" smtClean="0">
                <a:cs typeface="Arial" charset="0"/>
              </a:rPr>
              <a:t>и </a:t>
            </a:r>
            <a:r>
              <a:rPr lang="ru-RU" dirty="0">
                <a:cs typeface="Arial" charset="0"/>
              </a:rPr>
              <a:t>предлагаемых значений долгосрочных параметров регулирования, рассчитанных в соответствии с методическими </a:t>
            </a:r>
            <a:r>
              <a:rPr lang="ru-RU" dirty="0" smtClean="0">
                <a:cs typeface="Arial" charset="0"/>
              </a:rPr>
              <a:t>указаниями</a:t>
            </a:r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4132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2711450" y="2278063"/>
            <a:ext cx="842963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308350" y="1484313"/>
            <a:ext cx="1397000" cy="576262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05275" y="1557338"/>
            <a:ext cx="84455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9" name="Rectangle 15"/>
          <p:cNvSpPr>
            <a:spLocks noChangeArrowheads="1"/>
          </p:cNvSpPr>
          <p:nvPr/>
        </p:nvSpPr>
        <p:spPr bwMode="auto">
          <a:xfrm>
            <a:off x="2976563" y="1557338"/>
            <a:ext cx="2525712" cy="719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-27384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321623"/>
            <a:ext cx="7877225" cy="769441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         Параметры </a:t>
            </a: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формирования тарифов на 2019-2023 гг.</a:t>
            </a:r>
            <a:r>
              <a:rPr lang="ru-RU" sz="2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/>
            </a:r>
            <a:br>
              <a:rPr lang="ru-RU" sz="2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</a:br>
            <a:endParaRPr lang="ru-RU" sz="2000" b="1" kern="1200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4080" y="1557338"/>
            <a:ext cx="81763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Тарифная кампания 2019 года основана на Прогнозе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социально-экономического развития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РФ на 2018 год и плановый период на 2019-2020 годы, которым определены основные индексы - дефляторы: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3531" y="1136591"/>
            <a:ext cx="8496942" cy="83097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1" name="Стрелка вниз 20"/>
          <p:cNvSpPr/>
          <p:nvPr/>
        </p:nvSpPr>
        <p:spPr>
          <a:xfrm>
            <a:off x="4461669" y="2537957"/>
            <a:ext cx="487362" cy="3458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683876"/>
              </p:ext>
            </p:extLst>
          </p:nvPr>
        </p:nvGraphicFramePr>
        <p:xfrm>
          <a:off x="644080" y="2940007"/>
          <a:ext cx="7544006" cy="3237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77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63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018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6301">
                  <a:extLst>
                    <a:ext uri="{9D8B030D-6E8A-4147-A177-3AD203B41FA5}">
                      <a16:colId xmlns="" xmlns:a16="http://schemas.microsoft.com/office/drawing/2014/main" val="1889445982"/>
                    </a:ext>
                  </a:extLst>
                </a:gridCol>
                <a:gridCol w="897682">
                  <a:extLst>
                    <a:ext uri="{9D8B030D-6E8A-4147-A177-3AD203B41FA5}">
                      <a16:colId xmlns="" xmlns:a16="http://schemas.microsoft.com/office/drawing/2014/main" val="1665084839"/>
                    </a:ext>
                  </a:extLst>
                </a:gridCol>
              </a:tblGrid>
              <a:tr h="3600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Природный</a:t>
                      </a:r>
                      <a:r>
                        <a:rPr lang="ru-RU" baseline="0" dirty="0" smtClean="0"/>
                        <a:t> 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6450"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Электрическая энергия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потребительских цен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промышленных</a:t>
                      </a:r>
                      <a:r>
                        <a:rPr lang="ru-RU" baseline="0" dirty="0" smtClean="0"/>
                        <a:t> производителей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999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334319"/>
            <a:ext cx="9144000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Правовые основы регулирования тарифов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обращения с отходами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40567" y="1677375"/>
            <a:ext cx="850731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b="1" dirty="0" smtClean="0"/>
              <a:t>Федеральный закон </a:t>
            </a:r>
            <a:r>
              <a:rPr lang="ru-RU" b="1" dirty="0"/>
              <a:t>от 24.06.1998 № </a:t>
            </a:r>
            <a:r>
              <a:rPr lang="ru-RU" b="1" dirty="0" smtClean="0"/>
              <a:t>89-ФЗ «Об </a:t>
            </a:r>
            <a:r>
              <a:rPr lang="ru-RU" b="1" dirty="0"/>
              <a:t>отходах производства и </a:t>
            </a:r>
            <a:r>
              <a:rPr lang="ru-RU" b="1" dirty="0" smtClean="0"/>
              <a:t>потребления».</a:t>
            </a:r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algn="just"/>
            <a:r>
              <a:rPr lang="ru-RU" b="1" dirty="0" smtClean="0"/>
              <a:t>2. Постановление </a:t>
            </a:r>
            <a:r>
              <a:rPr lang="ru-RU" b="1" dirty="0"/>
              <a:t>Правительства РФ от 30.05.2016 № </a:t>
            </a:r>
            <a:r>
              <a:rPr lang="ru-RU" b="1" dirty="0" smtClean="0"/>
              <a:t>484 «О </a:t>
            </a:r>
            <a:r>
              <a:rPr lang="ru-RU" b="1" dirty="0"/>
              <a:t>ценообразовании в области обращения с твердыми коммунальными </a:t>
            </a:r>
            <a:r>
              <a:rPr lang="ru-RU" b="1" dirty="0" smtClean="0"/>
              <a:t>отходами».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3. </a:t>
            </a:r>
            <a:r>
              <a:rPr lang="ru-RU" b="1" dirty="0"/>
              <a:t>Постановление Правительства РФ от 16.05.2016 </a:t>
            </a:r>
            <a:r>
              <a:rPr lang="ru-RU" b="1" dirty="0" smtClean="0"/>
              <a:t>№ 424 «Об </a:t>
            </a:r>
            <a:r>
              <a:rPr lang="ru-RU" b="1" dirty="0"/>
              <a:t>утверждении порядка разработки, согласования, утверждения и корректировки инвестиционных и производственных программ в области обращения с твердыми коммунальными отходами, в том числе порядка определения плановых и фактических значений показателей эффективности объектов, используемых для обработки, обезвреживания и захоронения твердых коммунальных </a:t>
            </a:r>
            <a:r>
              <a:rPr lang="ru-RU" b="1" dirty="0" smtClean="0"/>
              <a:t>отходов».</a:t>
            </a:r>
            <a:endParaRPr lang="ru-RU" b="1" dirty="0"/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3. Приказ </a:t>
            </a:r>
            <a:r>
              <a:rPr lang="ru-RU" b="1" dirty="0"/>
              <a:t>Федеральной антимонопольной службы от 21.11.2016 № </a:t>
            </a:r>
            <a:r>
              <a:rPr lang="ru-RU" b="1" dirty="0" smtClean="0"/>
              <a:t>1638/16 «Об </a:t>
            </a:r>
            <a:r>
              <a:rPr lang="ru-RU" b="1" dirty="0"/>
              <a:t>утверждении Методических указаний по расчету регулируемых тарифов в области обращения с твердыми коммунальными </a:t>
            </a:r>
            <a:r>
              <a:rPr lang="ru-RU" b="1" dirty="0" smtClean="0"/>
              <a:t>отходами».</a:t>
            </a:r>
            <a:endParaRPr lang="ru-RU" b="1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0060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6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334319"/>
            <a:ext cx="9144000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Правовые основы регулирования тарифов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обращения с отходами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53899" y="1652011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916005" y="3735953"/>
            <a:ext cx="6133381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20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6441" y="1639156"/>
            <a:ext cx="212264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210-ФЗ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32910" y="1652011"/>
            <a:ext cx="212264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458-ФЗ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1430" y="4642779"/>
            <a:ext cx="212264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600" b="1" dirty="0"/>
              <a:t>ЖК РФ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1016" y="2152601"/>
            <a:ext cx="249349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Твердые бытовые отходы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1016" y="2767440"/>
            <a:ext cx="249349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Организации коммунального комплекса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0038" y="3582064"/>
            <a:ext cx="249349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0039" y="4141996"/>
            <a:ext cx="249349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Тарифы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6003" y="5147632"/>
            <a:ext cx="2493493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Сбор и транспортирование относится к расходам на содержание жилого помещения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84378" y="2152601"/>
            <a:ext cx="3039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Твердые коммунальные  отходы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74438" y="2767440"/>
            <a:ext cx="303958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Операторы обращения </a:t>
            </a:r>
          </a:p>
          <a:p>
            <a:r>
              <a:rPr lang="ru-RU" dirty="0" smtClean="0"/>
              <a:t>с ТКО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408515" y="3582064"/>
            <a:ext cx="3039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Региональный оператор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13180" y="4148017"/>
            <a:ext cx="3039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Предельные тарифы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17850" y="5255353"/>
            <a:ext cx="3039587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Сбор и транспортирование в составе единой услуги по обращению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входит </a:t>
            </a:r>
            <a:r>
              <a:rPr lang="ru-RU" dirty="0"/>
              <a:t>в коммунальные </a:t>
            </a:r>
            <a:r>
              <a:rPr lang="ru-RU" dirty="0" smtClean="0"/>
              <a:t>услуги</a:t>
            </a:r>
            <a:endParaRPr lang="ru-RU" dirty="0"/>
          </a:p>
        </p:txBody>
      </p:sp>
      <p:cxnSp>
        <p:nvCxnSpPr>
          <p:cNvPr id="34" name="Прямая со стрелкой 33"/>
          <p:cNvCxnSpPr>
            <a:stCxn id="20" idx="3"/>
            <a:endCxn id="27" idx="1"/>
          </p:cNvCxnSpPr>
          <p:nvPr/>
        </p:nvCxnSpPr>
        <p:spPr>
          <a:xfrm>
            <a:off x="3414509" y="2306490"/>
            <a:ext cx="196986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1" idx="3"/>
            <a:endCxn id="28" idx="1"/>
          </p:cNvCxnSpPr>
          <p:nvPr/>
        </p:nvCxnSpPr>
        <p:spPr>
          <a:xfrm>
            <a:off x="3414509" y="3029050"/>
            <a:ext cx="195992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2" idx="3"/>
            <a:endCxn id="29" idx="1"/>
          </p:cNvCxnSpPr>
          <p:nvPr/>
        </p:nvCxnSpPr>
        <p:spPr>
          <a:xfrm>
            <a:off x="3383531" y="3735953"/>
            <a:ext cx="202498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4" idx="3"/>
            <a:endCxn id="30" idx="1"/>
          </p:cNvCxnSpPr>
          <p:nvPr/>
        </p:nvCxnSpPr>
        <p:spPr>
          <a:xfrm>
            <a:off x="3383532" y="4295885"/>
            <a:ext cx="2029648" cy="602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26" idx="3"/>
            <a:endCxn id="33" idx="1"/>
          </p:cNvCxnSpPr>
          <p:nvPr/>
        </p:nvCxnSpPr>
        <p:spPr>
          <a:xfrm flipV="1">
            <a:off x="3409496" y="5624685"/>
            <a:ext cx="2008354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4926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2672</TotalTime>
  <Words>990</Words>
  <Application>Microsoft Office PowerPoint</Application>
  <PresentationFormat>Экран (4:3)</PresentationFormat>
  <Paragraphs>186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Lucida Sans Unicode</vt:lpstr>
      <vt:lpstr>Times New Roman</vt:lpstr>
      <vt:lpstr>Trebuchet MS</vt:lpstr>
      <vt:lpstr>Тема Office</vt:lpstr>
      <vt:lpstr> Долгосрочные параметры  регулирования для ресурсоснабжающих организаций Пензенской области,  основы формирования тарифов на осуществление регулируемых видов деятельности в области обращения с твердыми коммунальными</vt:lpstr>
      <vt:lpstr>Методы регулирования тарифов </vt:lpstr>
      <vt:lpstr>Метод индексации. Долгосрочные параметры регулирования тарифов:</vt:lpstr>
      <vt:lpstr>Презентация PowerPoint</vt:lpstr>
      <vt:lpstr>Долгосрочное регулирование тарифов  на территории Пензенской области  </vt:lpstr>
      <vt:lpstr>      </vt:lpstr>
      <vt:lpstr>         Параметры формирования тарифов на 2019-2023 гг. </vt:lpstr>
      <vt:lpstr>Правовые основы регулирования тарифов  в сфере обращения с отходами</vt:lpstr>
      <vt:lpstr>Правовые основы регулирования тарифов  в сфере обращения с отходами</vt:lpstr>
      <vt:lpstr>Правовые основы регулирования тарифов  в сфере обращения с отходами</vt:lpstr>
      <vt:lpstr>Правовые основы регулирования тарифов  в сфере обращения с отходами</vt:lpstr>
      <vt:lpstr>Правовые основы регулирования тарифов  в сфере обращения с отходами</vt:lpstr>
      <vt:lpstr>Особенности формирования единых тарифов региональных операторов в сфере обращения с ТКО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Процедура технологического присоединения энергопринимающих устройств заявителя (до 150 кВт) к электрическим сетям регламентирована Постановлением Правительства РФ от 27.12.2004 г. № 861</dc:title>
  <dc:creator>Максим</dc:creator>
  <cp:lastModifiedBy>CMF</cp:lastModifiedBy>
  <cp:revision>181</cp:revision>
  <cp:lastPrinted>2018-04-23T14:26:34Z</cp:lastPrinted>
  <dcterms:created xsi:type="dcterms:W3CDTF">2014-10-27T05:48:44Z</dcterms:created>
  <dcterms:modified xsi:type="dcterms:W3CDTF">2018-04-26T07:54:51Z</dcterms:modified>
</cp:coreProperties>
</file>