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3" r:id="rId2"/>
    <p:sldId id="257" r:id="rId3"/>
    <p:sldId id="264" r:id="rId4"/>
    <p:sldId id="288" r:id="rId5"/>
    <p:sldId id="296" r:id="rId6"/>
    <p:sldId id="275" r:id="rId7"/>
    <p:sldId id="276" r:id="rId8"/>
    <p:sldId id="290" r:id="rId9"/>
    <p:sldId id="291" r:id="rId10"/>
    <p:sldId id="295" r:id="rId11"/>
    <p:sldId id="292" r:id="rId12"/>
    <p:sldId id="297" r:id="rId13"/>
    <p:sldId id="268" r:id="rId14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00" autoAdjust="0"/>
    <p:restoredTop sz="94692" autoAdjust="0"/>
  </p:normalViewPr>
  <p:slideViewPr>
    <p:cSldViewPr>
      <p:cViewPr varScale="1">
        <p:scale>
          <a:sx n="72" d="100"/>
          <a:sy n="72" d="100"/>
        </p:scale>
        <p:origin x="-27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7F0B2-639A-4E55-B76C-49E1F5C98ABB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C6E1CD-4168-4F1E-9BE6-F4D9EF5D13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0845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4B736A3-562F-4092-829F-7733A59D138E}" type="slidenum">
              <a:rPr lang="ru-RU" smtClean="0"/>
              <a:pPr eaLnBrk="1" hangingPunct="1"/>
              <a:t>2</a:t>
            </a:fld>
            <a:endParaRPr lang="ru-RU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4563" y="746125"/>
            <a:ext cx="4973637" cy="3730625"/>
          </a:xfrm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69822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06847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8520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15059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DB995-4011-49D5-B40B-760AE20691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2203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2818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0331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2726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14536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87871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13190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6280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8D60-EB9B-4160-83FD-A35A30C03A92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874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F8D60-EB9B-4160-83FD-A35A30C03A92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40056-6D6B-42F9-AFC8-F91C03B09E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7766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030983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/>
            </a:r>
            <a:b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Формирование инвестиционных программ регулируемых организаций в сферах теплоснабжения, водоснабжения и водоотведения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148478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                                      Управление по регулированию тарифов </a:t>
            </a:r>
          </a:p>
          <a:p>
            <a:pPr algn="ctr"/>
            <a:r>
              <a:rPr lang="ru-RU" sz="2400" dirty="0"/>
              <a:t>                                   и энергосбережению Пензенской области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555776" y="5373216"/>
            <a:ext cx="604867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rgbClr val="002060"/>
                </a:solidFill>
              </a:rPr>
              <a:t>Управление </a:t>
            </a:r>
            <a:r>
              <a:rPr lang="ru-RU" sz="2000" dirty="0">
                <a:solidFill>
                  <a:srgbClr val="002060"/>
                </a:solidFill>
              </a:rPr>
              <a:t>по регулированию тарифов и энергосбережению Пензенской </a:t>
            </a:r>
            <a:r>
              <a:rPr lang="ru-RU" sz="2000" dirty="0" smtClean="0">
                <a:solidFill>
                  <a:srgbClr val="002060"/>
                </a:solidFill>
              </a:rPr>
              <a:t>области</a:t>
            </a:r>
          </a:p>
          <a:p>
            <a:pPr algn="r"/>
            <a:r>
              <a:rPr lang="ru-RU" sz="2000" dirty="0" smtClean="0">
                <a:solidFill>
                  <a:srgbClr val="002060"/>
                </a:solidFill>
              </a:rPr>
              <a:t>А.В. Суворов, О.А. </a:t>
            </a:r>
            <a:r>
              <a:rPr lang="ru-RU" sz="2000" dirty="0" err="1" smtClean="0">
                <a:solidFill>
                  <a:srgbClr val="002060"/>
                </a:solidFill>
              </a:rPr>
              <a:t>Чукурова</a:t>
            </a:r>
            <a:endParaRPr lang="ru-RU" sz="2000" dirty="0">
              <a:solidFill>
                <a:srgbClr val="002060"/>
              </a:solidFill>
            </a:endParaRPr>
          </a:p>
          <a:p>
            <a:endParaRPr lang="ru-RU" sz="1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2387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147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39117" y="180431"/>
            <a:ext cx="9144000" cy="1015663"/>
          </a:xfrm>
        </p:spPr>
        <p:txBody>
          <a:bodyPr wrap="square">
            <a:spAutoFit/>
          </a:bodyPr>
          <a:lstStyle/>
          <a:p>
            <a:pPr marL="457200" indent="-457200"/>
            <a:r>
              <a:rPr lang="ru-RU" sz="2000" b="1" dirty="0">
                <a:solidFill>
                  <a:schemeClr val="bg1"/>
                </a:solidFill>
              </a:rPr>
              <a:t>Инвестиционная программа </a:t>
            </a:r>
            <a:br>
              <a:rPr lang="ru-RU" sz="2000" b="1" dirty="0">
                <a:solidFill>
                  <a:schemeClr val="bg1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в сфере водоснабжения и водоотведения</a:t>
            </a:r>
            <a:br>
              <a:rPr lang="ru-RU" sz="2000" b="1" dirty="0">
                <a:solidFill>
                  <a:schemeClr val="bg1"/>
                </a:solidFill>
              </a:rPr>
            </a:br>
            <a:endParaRPr lang="ru-RU" sz="2000" b="1" dirty="0">
              <a:solidFill>
                <a:schemeClr val="bg1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748464" y="64533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14</a:t>
            </a: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24937" y="1645990"/>
            <a:ext cx="8990101" cy="4992012"/>
          </a:xfrm>
          <a:prstGeom prst="rect">
            <a:avLst/>
          </a:prstGeom>
        </p:spPr>
        <p:txBody>
          <a:bodyPr lIns="87243" tIns="43621" rIns="87243" bIns="43621"/>
          <a:lstStyle>
            <a:defPPr>
              <a:defRPr lang="en-US"/>
            </a:defPPr>
            <a:lvl1pPr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34696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87090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0711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74332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18105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61726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053475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489686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 bwMode="auto">
          <a:xfrm>
            <a:off x="255869" y="1546701"/>
            <a:ext cx="8701947" cy="6907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sq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Инвестиционная программа 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ООО «Горводоканал»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г.Пензы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 bwMode="auto">
          <a:xfrm>
            <a:off x="3851920" y="2237421"/>
            <a:ext cx="1008112" cy="527981"/>
          </a:xfrm>
          <a:prstGeom prst="downArrow">
            <a:avLst/>
          </a:prstGeom>
          <a:solidFill>
            <a:schemeClr val="tx2">
              <a:lumMod val="50000"/>
            </a:schemeClr>
          </a:solidFill>
          <a:ln w="12700" cap="sq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5870" y="2835383"/>
            <a:ext cx="8845106" cy="3939540"/>
          </a:xfrm>
          <a:prstGeom prst="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2016 год в рамках инвестиционной программы ООО «Горводоканал» согласно представленным отчетам освоено 31 444,6 тыс.руб., при запланированной сумме 56 050,26 тыс.руб. (56,1% от плана). </a:t>
            </a:r>
          </a:p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указанный период были выполнены следующие работы:</a:t>
            </a:r>
          </a:p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Сгустители осадка:</a:t>
            </a:r>
          </a:p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Разработка котлована объемом 9 528 м3.</a:t>
            </a:r>
          </a:p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Устройство бетонной подготовки – 149,6 м3.</a:t>
            </a:r>
          </a:p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Устройство плит фундаментных монолитных – 121 м3.</a:t>
            </a:r>
          </a:p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Устройство железобетонных конструкций стен сгустителей – 87,4 м3.</a:t>
            </a:r>
          </a:p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Устройство железобетонных конструкций стен насосной станции сгустителей осадка – 35,3 м3.</a:t>
            </a:r>
          </a:p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Внутриплощадочные сети сооружений повторного использования промывной воды и обезвоживания осадка:</a:t>
            </a:r>
          </a:p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Завершены работы по прокладке кольцевого внутриплощадочного водопровода общей протяженностью 1115 </a:t>
            </a:r>
            <a:r>
              <a:rPr lang="ru-RU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п.м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Произведен вынос канализации из пятна застройки сгустителей осадка протяженностью 45 </a:t>
            </a:r>
            <a:r>
              <a:rPr lang="ru-RU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п.м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Проложен трубопровод перелива и опорожнения сооружений общей протяженностью 216 </a:t>
            </a:r>
            <a:r>
              <a:rPr lang="ru-RU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п.м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Проложен трубопровод осветленной воды от уплотнителей протяженностью123 </a:t>
            </a:r>
            <a:r>
              <a:rPr lang="ru-RU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п.м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Резервуар-</a:t>
            </a:r>
            <a:r>
              <a:rPr lang="ru-RU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усреднитель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Выполнено монолитное железобетонное перекрытие резервуара объемом бетона.</a:t>
            </a:r>
          </a:p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Произведен монтаж металлоконструкций балок, ригелей, площадок, подвесных путей и монорельсов внутри резервуара-</a:t>
            </a:r>
            <a:r>
              <a:rPr lang="ru-RU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усреднителя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Установлены две электрические тали для монтажа технологического оборудования.</a:t>
            </a:r>
          </a:p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Завершен монтаж машинного помещения, </a:t>
            </a:r>
            <a:r>
              <a:rPr lang="ru-RU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пароизоляция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теплоизоляция поверхности резервуара-</a:t>
            </a:r>
            <a:r>
              <a:rPr lang="ru-RU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усреднителя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740715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147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39117" y="488207"/>
            <a:ext cx="9144000" cy="400110"/>
          </a:xfrm>
        </p:spPr>
        <p:txBody>
          <a:bodyPr wrap="square">
            <a:spAutoFit/>
          </a:bodyPr>
          <a:lstStyle/>
          <a:p>
            <a:pPr marL="457200" indent="-457200"/>
            <a:r>
              <a:rPr lang="ru-RU" sz="2000" b="1" dirty="0">
                <a:solidFill>
                  <a:schemeClr val="bg1"/>
                </a:solidFill>
              </a:rPr>
              <a:t>Инвестиционные программы </a:t>
            </a:r>
            <a:r>
              <a:rPr lang="ru-RU" sz="2000" b="1" dirty="0" smtClean="0">
                <a:solidFill>
                  <a:schemeClr val="bg1"/>
                </a:solidFill>
              </a:rPr>
              <a:t>в </a:t>
            </a:r>
            <a:r>
              <a:rPr lang="ru-RU" sz="2000" b="1" dirty="0">
                <a:solidFill>
                  <a:schemeClr val="bg1"/>
                </a:solidFill>
              </a:rPr>
              <a:t>сфере теплоснабжения 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758836" y="6576446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solidFill>
                  <a:srgbClr val="002060"/>
                </a:solidFill>
              </a:rPr>
              <a:t>11</a:t>
            </a:r>
            <a:endParaRPr lang="ru-RU" sz="1000" dirty="0">
              <a:solidFill>
                <a:srgbClr val="002060"/>
              </a:solidFill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24937" y="1645990"/>
            <a:ext cx="8990101" cy="4992012"/>
          </a:xfrm>
          <a:prstGeom prst="rect">
            <a:avLst/>
          </a:prstGeom>
        </p:spPr>
        <p:txBody>
          <a:bodyPr lIns="87243" tIns="43621" rIns="87243" bIns="43621"/>
          <a:lstStyle>
            <a:defPPr>
              <a:defRPr lang="en-US"/>
            </a:defPPr>
            <a:lvl1pPr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34696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87090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0711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74332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18105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61726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053475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489686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 bwMode="auto">
          <a:xfrm>
            <a:off x="1009271" y="3192069"/>
            <a:ext cx="7125458" cy="2325163"/>
          </a:xfrm>
          <a:prstGeom prst="rect">
            <a:avLst/>
          </a:prstGeom>
          <a:solidFill>
            <a:srgbClr val="FFFF99"/>
          </a:solidFill>
          <a:ln w="12700" cap="sq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latin typeface="Times New Roman" pitchFamily="18" charset="0"/>
              </a:rPr>
              <a:t>Мероприятие 1: Реконструкция тепловых сетей.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latin typeface="Times New Roman" pitchFamily="18" charset="0"/>
              </a:rPr>
              <a:t>Эффект: снижение </a:t>
            </a:r>
            <a:r>
              <a:rPr lang="ru-RU" sz="1600" b="1" dirty="0" smtClean="0">
                <a:latin typeface="Times New Roman" pitchFamily="18" charset="0"/>
              </a:rPr>
              <a:t>потерь в сетях.</a:t>
            </a:r>
            <a:endParaRPr lang="ru-RU" sz="1600" b="1" dirty="0">
              <a:latin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600" b="1" dirty="0">
              <a:latin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</a:rPr>
              <a:t>Мероприятие 2: Установка станций управления насосами с частотно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</a:rPr>
              <a:t>регулируемыми преобразователями.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</a:rPr>
              <a:t>Эффект: Снижение негативного воздействия на окружающую среду,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</a:rPr>
              <a:t>повышение эффективности работы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</a:rPr>
              <a:t> систем централизованного теплоснабжения.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467544" y="1652683"/>
            <a:ext cx="8369587" cy="6720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sq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/>
              <a:t>Инвестиционные программы </a:t>
            </a:r>
            <a:br>
              <a:rPr lang="ru-RU" b="1" dirty="0"/>
            </a:br>
            <a:r>
              <a:rPr lang="ru-RU" b="1" dirty="0"/>
              <a:t>МКП «Теплоснабжение г</a:t>
            </a:r>
            <a:r>
              <a:rPr lang="ru-RU" b="1" dirty="0" smtClean="0"/>
              <a:t>. Пензы</a:t>
            </a:r>
            <a:r>
              <a:rPr lang="ru-RU" b="1" dirty="0"/>
              <a:t>» и </a:t>
            </a:r>
            <a:r>
              <a:rPr lang="ru-RU" b="1" dirty="0" smtClean="0"/>
              <a:t>филиала «Мордовский» ПАО «Т Плюс»</a:t>
            </a:r>
            <a:r>
              <a:rPr lang="ru-RU" b="1" dirty="0"/>
              <a:t/>
            </a:r>
            <a:br>
              <a:rPr lang="ru-RU" b="1" dirty="0"/>
            </a:b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 bwMode="auto">
          <a:xfrm>
            <a:off x="4015930" y="2420888"/>
            <a:ext cx="1008112" cy="672205"/>
          </a:xfrm>
          <a:prstGeom prst="downArrow">
            <a:avLst/>
          </a:prstGeom>
          <a:solidFill>
            <a:schemeClr val="tx2">
              <a:lumMod val="50000"/>
            </a:schemeClr>
          </a:solidFill>
          <a:ln w="12700" cap="sq" cmpd="sng" algn="ctr">
            <a:solidFill>
              <a:schemeClr val="accent4">
                <a:lumMod val="95000"/>
                <a:lumOff val="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3207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147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39117" y="180431"/>
            <a:ext cx="9144000" cy="1015663"/>
          </a:xfrm>
        </p:spPr>
        <p:txBody>
          <a:bodyPr wrap="square">
            <a:spAutoFit/>
          </a:bodyPr>
          <a:lstStyle/>
          <a:p>
            <a:pPr marL="457200" indent="-457200"/>
            <a:r>
              <a:rPr lang="ru-RU" sz="2000" b="1" dirty="0" smtClean="0">
                <a:solidFill>
                  <a:schemeClr val="bg1"/>
                </a:solidFill>
              </a:rPr>
              <a:t>Инвестиционные программы </a:t>
            </a:r>
            <a:r>
              <a:rPr lang="ru-RU" sz="2000" b="1" dirty="0">
                <a:solidFill>
                  <a:schemeClr val="bg1"/>
                </a:solidFill>
              </a:rPr>
              <a:t/>
            </a:r>
            <a:br>
              <a:rPr lang="ru-RU" sz="2000" b="1" dirty="0">
                <a:solidFill>
                  <a:schemeClr val="bg1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в сфере </a:t>
            </a:r>
            <a:r>
              <a:rPr lang="ru-RU" sz="2000" b="1" dirty="0" smtClean="0">
                <a:solidFill>
                  <a:schemeClr val="bg1"/>
                </a:solidFill>
              </a:rPr>
              <a:t>теплоснабжения</a:t>
            </a:r>
            <a:r>
              <a:rPr lang="ru-RU" sz="2000" b="1" dirty="0">
                <a:solidFill>
                  <a:schemeClr val="bg1"/>
                </a:solidFill>
              </a:rPr>
              <a:t/>
            </a:r>
            <a:br>
              <a:rPr lang="ru-RU" sz="2000" b="1" dirty="0">
                <a:solidFill>
                  <a:schemeClr val="bg1"/>
                </a:solidFill>
              </a:rPr>
            </a:br>
            <a:endParaRPr lang="ru-RU" sz="2000" b="1" dirty="0">
              <a:solidFill>
                <a:schemeClr val="bg1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748464" y="64533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14</a:t>
            </a: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24937" y="1645990"/>
            <a:ext cx="8990101" cy="4992012"/>
          </a:xfrm>
          <a:prstGeom prst="rect">
            <a:avLst/>
          </a:prstGeom>
        </p:spPr>
        <p:txBody>
          <a:bodyPr lIns="87243" tIns="43621" rIns="87243" bIns="43621"/>
          <a:lstStyle>
            <a:defPPr>
              <a:defRPr lang="en-US"/>
            </a:defPPr>
            <a:lvl1pPr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34696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87090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0711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74332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18105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61726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053475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489686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 bwMode="auto">
          <a:xfrm>
            <a:off x="755577" y="1546701"/>
            <a:ext cx="7272808" cy="6907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sq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Инвестиционная программа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МКП «Теплоснабжение»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Пензы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 bwMode="auto">
          <a:xfrm>
            <a:off x="3851920" y="2237421"/>
            <a:ext cx="1008112" cy="1047563"/>
          </a:xfrm>
          <a:prstGeom prst="downArrow">
            <a:avLst/>
          </a:prstGeom>
          <a:solidFill>
            <a:schemeClr val="tx2">
              <a:lumMod val="50000"/>
            </a:schemeClr>
          </a:solidFill>
          <a:ln w="12700" cap="sq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5576" y="3298340"/>
            <a:ext cx="7272808" cy="1823576"/>
          </a:xfrm>
          <a:prstGeom prst="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2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 в рамках инвестиционной программы МКП «Теплоснабжение» </a:t>
            </a:r>
            <a:r>
              <a:rPr lang="ru-RU" sz="12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Пензы  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представленным отчетам освоено </a:t>
            </a:r>
            <a:r>
              <a:rPr lang="ru-RU" sz="12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24 073,65 </a:t>
            </a:r>
            <a:r>
              <a:rPr lang="ru-RU" sz="12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при запланированной сумме </a:t>
            </a:r>
            <a:r>
              <a:rPr lang="ru-RU" sz="12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46 544,5 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тыс.руб. </a:t>
            </a:r>
            <a:r>
              <a:rPr lang="ru-RU" sz="12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(51,7% 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плана). </a:t>
            </a:r>
          </a:p>
          <a:p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указанный период были выполнены следующие работы:</a:t>
            </a:r>
          </a:p>
          <a:p>
            <a:pPr marL="342900" indent="-342900">
              <a:buAutoNum type="arabicPeriod"/>
            </a:pPr>
            <a:r>
              <a:rPr lang="ru-RU" sz="12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тепловой изоляции наружных труб отопления </a:t>
            </a:r>
          </a:p>
          <a:p>
            <a:pPr marL="342900" indent="-342900">
              <a:buAutoNum type="arabicPeriod"/>
            </a:pPr>
            <a:r>
              <a:rPr lang="ru-RU" sz="12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Установка станций управления насосами с частотно регулируемыми преобразователями</a:t>
            </a:r>
          </a:p>
          <a:p>
            <a:pPr marL="342900" indent="-342900">
              <a:buAutoNum type="arabicPeriod"/>
            </a:pPr>
            <a:r>
              <a:rPr lang="ru-RU" sz="12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Реконструкция зданий и кровель ЦТП</a:t>
            </a:r>
          </a:p>
          <a:p>
            <a:pPr marL="342900" indent="-342900">
              <a:buAutoNum type="arabicPeriod"/>
            </a:pPr>
            <a:r>
              <a:rPr lang="ru-RU" sz="12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Реконструкция тепловых сетей</a:t>
            </a:r>
          </a:p>
          <a:p>
            <a:pPr marL="342900" indent="-342900">
              <a:buAutoNum type="arabicPeriod"/>
            </a:pPr>
            <a:r>
              <a:rPr lang="ru-RU" sz="12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Замена теплообменного оборудования </a:t>
            </a:r>
          </a:p>
        </p:txBody>
      </p:sp>
    </p:spTree>
    <p:extLst>
      <p:ext uri="{BB962C8B-B14F-4D97-AF65-F5344CB8AC3E}">
        <p14:creationId xmlns:p14="http://schemas.microsoft.com/office/powerpoint/2010/main" xmlns="" val="1190761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0" y="1412776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07504" y="3429000"/>
            <a:ext cx="88569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     </a:t>
            </a:r>
            <a:r>
              <a:rPr lang="ru-RU" sz="4000" b="1" dirty="0">
                <a:solidFill>
                  <a:srgbClr val="002060"/>
                </a:solidFill>
              </a:rPr>
              <a:t>Спасибо за внимание!</a:t>
            </a:r>
          </a:p>
          <a:p>
            <a:endParaRPr lang="ru-RU" sz="1000" b="1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993775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339752" y="332656"/>
            <a:ext cx="5886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dirty="0">
                <a:solidFill>
                  <a:schemeClr val="bg1"/>
                </a:solidFill>
              </a:rPr>
              <a:t>Управление по регулированию тарифов и энергосбережению Пензенской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xmlns="" val="2163267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11"/>
          <p:cNvSpPr>
            <a:spLocks noChangeArrowheads="1"/>
          </p:cNvSpPr>
          <p:nvPr/>
        </p:nvSpPr>
        <p:spPr bwMode="auto">
          <a:xfrm>
            <a:off x="2711450" y="2278063"/>
            <a:ext cx="842963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16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197" name="Oval 12"/>
          <p:cNvSpPr>
            <a:spLocks noChangeArrowheads="1"/>
          </p:cNvSpPr>
          <p:nvPr/>
        </p:nvSpPr>
        <p:spPr bwMode="auto">
          <a:xfrm>
            <a:off x="3308350" y="1484313"/>
            <a:ext cx="1397000" cy="576262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16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198" name="Oval 13"/>
          <p:cNvSpPr>
            <a:spLocks noChangeArrowheads="1"/>
          </p:cNvSpPr>
          <p:nvPr/>
        </p:nvSpPr>
        <p:spPr bwMode="auto">
          <a:xfrm>
            <a:off x="4105275" y="1557338"/>
            <a:ext cx="844550" cy="9144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16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8199" name="Rectangle 15"/>
          <p:cNvSpPr>
            <a:spLocks noChangeArrowheads="1"/>
          </p:cNvSpPr>
          <p:nvPr/>
        </p:nvSpPr>
        <p:spPr bwMode="auto">
          <a:xfrm>
            <a:off x="2976563" y="1557338"/>
            <a:ext cx="2525712" cy="719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16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5139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1438" y="6381750"/>
            <a:ext cx="428625" cy="404813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80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86227" y="5660303"/>
            <a:ext cx="7632848" cy="64807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-44450" y="-69650"/>
            <a:ext cx="9144000" cy="148478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72925" y="207176"/>
            <a:ext cx="7877225" cy="1015663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chemeClr val="bg1"/>
                </a:solidFill>
                <a:ea typeface="+mn-ea"/>
                <a:cs typeface="+mn-cs"/>
              </a:rPr>
              <a:t>Правовое обеспечение формирования, согласования и утверждения инвестиционных программ в сферах:</a:t>
            </a:r>
            <a:br>
              <a:rPr lang="ru-RU" sz="2000" b="1" dirty="0">
                <a:solidFill>
                  <a:schemeClr val="bg1"/>
                </a:solidFill>
                <a:ea typeface="+mn-ea"/>
                <a:cs typeface="+mn-cs"/>
              </a:rPr>
            </a:br>
            <a:endParaRPr lang="ru-RU" sz="2000" b="1" kern="1200" dirty="0">
              <a:solidFill>
                <a:schemeClr val="bg1"/>
              </a:solidFill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3804" y="1888371"/>
            <a:ext cx="81763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2000" b="1" dirty="0">
              <a:solidFill>
                <a:srgbClr val="002060"/>
              </a:solidFill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141513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748464" y="64533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1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sp>
        <p:nvSpPr>
          <p:cNvPr id="21" name="Прямоугольная выноска 20"/>
          <p:cNvSpPr/>
          <p:nvPr/>
        </p:nvSpPr>
        <p:spPr>
          <a:xfrm rot="16200000">
            <a:off x="407500" y="1633059"/>
            <a:ext cx="867474" cy="1448803"/>
          </a:xfrm>
          <a:prstGeom prst="wedgeRectCallout">
            <a:avLst>
              <a:gd name="adj1" fmla="val 19710"/>
              <a:gd name="adj2" fmla="val 61686"/>
            </a:avLst>
          </a:prstGeom>
          <a:solidFill>
            <a:schemeClr val="accent6">
              <a:lumMod val="50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Федеральные законы</a:t>
            </a:r>
          </a:p>
        </p:txBody>
      </p:sp>
      <p:grpSp>
        <p:nvGrpSpPr>
          <p:cNvPr id="22" name="Группа 21"/>
          <p:cNvGrpSpPr/>
          <p:nvPr/>
        </p:nvGrpSpPr>
        <p:grpSpPr>
          <a:xfrm>
            <a:off x="1971887" y="1540113"/>
            <a:ext cx="3207060" cy="314529"/>
            <a:chOff x="16506" y="7091"/>
            <a:chExt cx="3437424" cy="338126"/>
          </a:xfrm>
          <a:solidFill>
            <a:schemeClr val="accent3">
              <a:lumMod val="60000"/>
              <a:lumOff val="40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16506" y="7091"/>
              <a:ext cx="3437424" cy="338126"/>
            </a:xfrm>
            <a:prstGeom prst="roundRect">
              <a:avLst/>
            </a:prstGeom>
            <a:grpFill/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4" name="Скругленный прямоугольник 4"/>
            <p:cNvSpPr/>
            <p:nvPr/>
          </p:nvSpPr>
          <p:spPr>
            <a:xfrm>
              <a:off x="16506" y="16506"/>
              <a:ext cx="3404412" cy="305114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i="1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Теплоснабжение</a:t>
              </a:r>
              <a:endParaRPr lang="ru-RU" sz="1600" b="1" i="1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5772872" y="1548845"/>
            <a:ext cx="3126435" cy="305797"/>
            <a:chOff x="-4520" y="-33791"/>
            <a:chExt cx="3329774" cy="375648"/>
          </a:xfrm>
          <a:solidFill>
            <a:schemeClr val="accent3">
              <a:lumMod val="60000"/>
              <a:lumOff val="40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26" name="Скругленный прямоугольник 25"/>
            <p:cNvSpPr/>
            <p:nvPr/>
          </p:nvSpPr>
          <p:spPr>
            <a:xfrm>
              <a:off x="-4520" y="-33791"/>
              <a:ext cx="3228306" cy="375648"/>
            </a:xfrm>
            <a:prstGeom prst="roundRect">
              <a:avLst/>
            </a:prstGeom>
            <a:grpFill/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7" name="Скругленный прямоугольник 4"/>
            <p:cNvSpPr/>
            <p:nvPr/>
          </p:nvSpPr>
          <p:spPr>
            <a:xfrm>
              <a:off x="-4520" y="-6105"/>
              <a:ext cx="3329774" cy="338972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53340" tIns="26670" rIns="53340" bIns="26670" numCol="1" spcCol="127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i="1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Водоснабжение и водоотведение</a:t>
              </a:r>
              <a:endParaRPr lang="ru-RU" sz="1600" b="1" i="1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8" name="Прямоугольник 27"/>
          <p:cNvSpPr/>
          <p:nvPr/>
        </p:nvSpPr>
        <p:spPr>
          <a:xfrm>
            <a:off x="1950883" y="1938561"/>
            <a:ext cx="3207060" cy="349920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27.07.2010 № 190-ФЗ «О теплоснабжении»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772870" y="1938561"/>
            <a:ext cx="3031163" cy="349920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07.12.2011 </a:t>
            </a:r>
            <a:r>
              <a:rPr lang="ru-RU" sz="1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416-ФЗ</a:t>
            </a:r>
          </a:p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«О </a:t>
            </a: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водоснабжении и </a:t>
            </a:r>
            <a:r>
              <a:rPr lang="ru-RU" sz="1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водоотведении»</a:t>
            </a:r>
            <a:endParaRPr lang="ru-RU" sz="1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950883" y="2406718"/>
            <a:ext cx="6853151" cy="384480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23.11.2009 № 261-ФЗ «Об энергосбережении  и о повышении энергетической эффективности и о внесении изменений в отдельные законодательные акты Российской Федерации»</a:t>
            </a:r>
          </a:p>
        </p:txBody>
      </p:sp>
      <p:sp>
        <p:nvSpPr>
          <p:cNvPr id="31" name="Прямоугольная выноска 30"/>
          <p:cNvSpPr/>
          <p:nvPr/>
        </p:nvSpPr>
        <p:spPr>
          <a:xfrm rot="16200000">
            <a:off x="-59952" y="3141273"/>
            <a:ext cx="1802378" cy="1448804"/>
          </a:xfrm>
          <a:prstGeom prst="wedgeRectCallout">
            <a:avLst>
              <a:gd name="adj1" fmla="val 21660"/>
              <a:gd name="adj2" fmla="val 64217"/>
            </a:avLst>
          </a:prstGeom>
          <a:solidFill>
            <a:schemeClr val="accent6">
              <a:lumMod val="50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Постановления Правительства РФ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1950883" y="2974134"/>
            <a:ext cx="3190402" cy="556200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5.05.2014 № 410 «О порядке согласования и утверждения инвестиционных программ организаций, осуществляющих регулируемые виды деятельности в сфере теплоснабжения…»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1967542" y="3602622"/>
            <a:ext cx="3184949" cy="684180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16.05.2014 № 452 «Об утверждении Правил определения плановых и расчета фактических значений показателей надежности  и  энергетической эффективности …»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5953978" y="2974135"/>
            <a:ext cx="2854067" cy="1312668"/>
          </a:xfrm>
          <a:prstGeom prst="rect">
            <a:avLst/>
          </a:prstGeom>
          <a:solidFill>
            <a:srgbClr val="FFFF99"/>
          </a:solidFill>
          <a:ln w="31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29.07.2013 № 641«Об инвестиционных и производственных программах организаций, осуществляющих деятельность в сфере водоснабжения и водоотведения»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1967542" y="4365104"/>
            <a:ext cx="6840503" cy="401760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15.05.2010 № 340 «Правила установления требований к программам в области энергосбережения и повышения энергетической эффективности организаций, осуществляющих регулируемые виды деятельности»</a:t>
            </a:r>
          </a:p>
        </p:txBody>
      </p:sp>
      <p:sp>
        <p:nvSpPr>
          <p:cNvPr id="39" name="Прямоугольная выноска 38"/>
          <p:cNvSpPr/>
          <p:nvPr/>
        </p:nvSpPr>
        <p:spPr>
          <a:xfrm rot="16200000">
            <a:off x="348757" y="4767457"/>
            <a:ext cx="984960" cy="1448804"/>
          </a:xfrm>
          <a:prstGeom prst="wedgeRectCallout">
            <a:avLst>
              <a:gd name="adj1" fmla="val 20229"/>
              <a:gd name="adj2" fmla="val 70561"/>
            </a:avLst>
          </a:prstGeom>
          <a:solidFill>
            <a:schemeClr val="accent6">
              <a:lumMod val="50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НПА органов </a:t>
            </a:r>
            <a:r>
              <a:rPr lang="ru-RU" sz="11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исполнительной власти  </a:t>
            </a:r>
            <a:r>
              <a:rPr lang="ru-RU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РФ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1950883" y="4999379"/>
            <a:ext cx="6853151" cy="414720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приказ Минэнерго РФ от 30.06.2014 № 398 «Об утверждении требований к форме программы в области энергосбережения и повышения энергетической эффективности организаций с участием государства и муниципального образования, организаций, осуществляющих регулируемые виды деятельности…» 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1950882" y="5491859"/>
            <a:ext cx="3744413" cy="530280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приказ Министерства строительства и ЖКХ РФ от 13.08.2014 №459/</a:t>
            </a:r>
            <a:r>
              <a:rPr lang="ru-RU" sz="1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«Об утверждении рекомендуемой формы инвестиционной программы…»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953978" y="5490969"/>
            <a:ext cx="2850056" cy="530281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Приказ Минстроя России от 04.04.2014  № 162/</a:t>
            </a:r>
            <a:r>
              <a:rPr lang="ru-RU" sz="9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9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«Об утверждении перечня показателей надежности, качества, энергетической эффективности…»</a:t>
            </a:r>
          </a:p>
        </p:txBody>
      </p:sp>
    </p:spTree>
    <p:extLst>
      <p:ext uri="{BB962C8B-B14F-4D97-AF65-F5344CB8AC3E}">
        <p14:creationId xmlns:p14="http://schemas.microsoft.com/office/powerpoint/2010/main" xmlns="" val="1155011306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50875" y="506288"/>
            <a:ext cx="7877225" cy="400110"/>
          </a:xfr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Содержание инвестиционных программ организаций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2311133"/>
            <a:ext cx="81763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endParaRPr lang="ru-RU" sz="2000" b="1" dirty="0">
              <a:ln w="1905"/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748464" y="64533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2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sp>
        <p:nvSpPr>
          <p:cNvPr id="24" name="Скругленный прямоугольник 23"/>
          <p:cNvSpPr/>
          <p:nvPr/>
        </p:nvSpPr>
        <p:spPr bwMode="auto">
          <a:xfrm>
            <a:off x="360366" y="1574794"/>
            <a:ext cx="8496944" cy="252028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Паспорт инвестиционной программы</a:t>
            </a:r>
          </a:p>
        </p:txBody>
      </p:sp>
      <p:sp>
        <p:nvSpPr>
          <p:cNvPr id="25" name="Скругленный прямоугольник 24"/>
          <p:cNvSpPr/>
          <p:nvPr/>
        </p:nvSpPr>
        <p:spPr bwMode="auto">
          <a:xfrm>
            <a:off x="319510" y="1901415"/>
            <a:ext cx="8496944" cy="609773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техническое задание на разработку инвестиционной программы, утвержденное органом местного самоуправления поселений, городских </a:t>
            </a:r>
            <a:r>
              <a:rPr lang="ru-RU" sz="1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округов </a:t>
            </a:r>
            <a:r>
              <a:rPr lang="en-US" sz="1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для сферы водоснабжения и водоотведения)</a:t>
            </a:r>
          </a:p>
        </p:txBody>
      </p:sp>
      <p:sp>
        <p:nvSpPr>
          <p:cNvPr id="27" name="Скругленный прямоугольник 26"/>
          <p:cNvSpPr/>
          <p:nvPr/>
        </p:nvSpPr>
        <p:spPr bwMode="auto">
          <a:xfrm>
            <a:off x="282301" y="2564903"/>
            <a:ext cx="8534153" cy="893565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перечень мероприятий по строительству, реконструкции и </a:t>
            </a:r>
            <a:r>
              <a:rPr lang="ru-RU" sz="1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модернизации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том числе направленных на энергосбережение и повышение энергетической эффективности </a:t>
            </a:r>
            <a:r>
              <a:rPr lang="ru-RU" sz="1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пояснительной запиской по каждому мероприятию)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22703" y="3516711"/>
            <a:ext cx="8490556" cy="544657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графики реализации инвестиционных проектов, включая их наименования, планируемые сроки и объемы выполнения работ</a:t>
            </a:r>
          </a:p>
        </p:txBody>
      </p:sp>
      <p:sp>
        <p:nvSpPr>
          <p:cNvPr id="30" name="Скругленный прямоугольник 29"/>
          <p:cNvSpPr/>
          <p:nvPr/>
        </p:nvSpPr>
        <p:spPr bwMode="auto">
          <a:xfrm>
            <a:off x="290225" y="4124479"/>
            <a:ext cx="8526229" cy="585861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объем финансовых потребностей с указанием источников финансирования и план финансирования мероприятий на период реализации инвестиционной программы</a:t>
            </a:r>
          </a:p>
        </p:txBody>
      </p:sp>
      <p:sp>
        <p:nvSpPr>
          <p:cNvPr id="32" name="Скругленный прямоугольник 31"/>
          <p:cNvSpPr/>
          <p:nvPr/>
        </p:nvSpPr>
        <p:spPr bwMode="auto">
          <a:xfrm>
            <a:off x="290225" y="4797152"/>
            <a:ext cx="8534153" cy="374021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программа в области энергосбережения и повышения энергетической эффективности организации</a:t>
            </a:r>
          </a:p>
        </p:txBody>
      </p:sp>
      <p:sp>
        <p:nvSpPr>
          <p:cNvPr id="36" name="Скругленный прямоугольник 35"/>
          <p:cNvSpPr/>
          <p:nvPr/>
        </p:nvSpPr>
        <p:spPr bwMode="auto">
          <a:xfrm>
            <a:off x="290225" y="5260141"/>
            <a:ext cx="8508909" cy="616545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показатели надежности и энергетической эффективности объектов теплоснабжения, водоснабжения и водоотведения</a:t>
            </a:r>
          </a:p>
        </p:txBody>
      </p:sp>
      <p:sp>
        <p:nvSpPr>
          <p:cNvPr id="38" name="Скругленный прямоугольник 37"/>
          <p:cNvSpPr/>
          <p:nvPr/>
        </p:nvSpPr>
        <p:spPr bwMode="auto">
          <a:xfrm>
            <a:off x="304492" y="6021457"/>
            <a:ext cx="8508909" cy="616545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расчет тарифных последствий реализации инвестиционной программы, </a:t>
            </a:r>
          </a:p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включая калькуляцию расходов</a:t>
            </a:r>
          </a:p>
        </p:txBody>
      </p:sp>
    </p:spTree>
    <p:extLst>
      <p:ext uri="{BB962C8B-B14F-4D97-AF65-F5344CB8AC3E}">
        <p14:creationId xmlns:p14="http://schemas.microsoft.com/office/powerpoint/2010/main" xmlns="" val="2016964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147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98607"/>
            <a:ext cx="9144000" cy="1015663"/>
          </a:xfrm>
        </p:spPr>
        <p:txBody>
          <a:bodyPr wrap="square">
            <a:spAutoFit/>
          </a:bodyPr>
          <a:lstStyle/>
          <a:p>
            <a:pPr marL="457200" indent="-457200"/>
            <a:r>
              <a:rPr lang="ru-RU" sz="2000" b="1" dirty="0">
                <a:solidFill>
                  <a:schemeClr val="bg1"/>
                </a:solidFill>
              </a:rPr>
              <a:t>Источники </a:t>
            </a:r>
            <a:br>
              <a:rPr lang="ru-RU" sz="2000" b="1" dirty="0">
                <a:solidFill>
                  <a:schemeClr val="bg1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финансирования инвестиционных программ</a:t>
            </a:r>
            <a:br>
              <a:rPr lang="ru-RU" sz="2000" b="1" dirty="0">
                <a:solidFill>
                  <a:schemeClr val="bg1"/>
                </a:solidFill>
              </a:rPr>
            </a:br>
            <a:endParaRPr lang="ru-RU" sz="2000" b="1" dirty="0">
              <a:solidFill>
                <a:schemeClr val="bg1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748464" y="64533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3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sp>
        <p:nvSpPr>
          <p:cNvPr id="20" name="Скругленный прямоугольник 19"/>
          <p:cNvSpPr/>
          <p:nvPr/>
        </p:nvSpPr>
        <p:spPr>
          <a:xfrm>
            <a:off x="5100675" y="2110330"/>
            <a:ext cx="3122598" cy="835920"/>
          </a:xfrm>
          <a:prstGeom prst="roundRect">
            <a:avLst/>
          </a:prstGeom>
          <a:solidFill>
            <a:schemeClr val="accent3">
              <a:lumMod val="75000"/>
              <a:alpha val="5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Нетарифные источники финансирования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525159" y="2651400"/>
            <a:ext cx="1846318" cy="5702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65774" y="2100600"/>
            <a:ext cx="3096344" cy="835920"/>
          </a:xfrm>
          <a:prstGeom prst="roundRect">
            <a:avLst/>
          </a:prstGeom>
          <a:solidFill>
            <a:schemeClr val="accent3">
              <a:lumMod val="75000"/>
              <a:alpha val="5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Тарифные источники финансирования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412972" y="3360760"/>
            <a:ext cx="2669375" cy="835920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мортизационные отчисления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12972" y="4365105"/>
            <a:ext cx="2669375" cy="864095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прибыль на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развитие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343020" y="5773750"/>
            <a:ext cx="2738901" cy="725760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привлеченные средства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5343020" y="5013176"/>
            <a:ext cx="2738901" cy="673920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бюджетные средства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339766" y="3345048"/>
            <a:ext cx="2742155" cy="785111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средства, полученные за счет платы за подключение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343020" y="4229989"/>
            <a:ext cx="2738901" cy="724680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прочие собственные средства</a:t>
            </a:r>
          </a:p>
        </p:txBody>
      </p:sp>
      <p:sp>
        <p:nvSpPr>
          <p:cNvPr id="29" name="Стрелка вниз 28"/>
          <p:cNvSpPr/>
          <p:nvPr/>
        </p:nvSpPr>
        <p:spPr>
          <a:xfrm>
            <a:off x="2209890" y="2946250"/>
            <a:ext cx="1008112" cy="398798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6208414" y="2946250"/>
            <a:ext cx="1008112" cy="398798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7189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60224"/>
            <a:ext cx="9144000" cy="147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88207"/>
            <a:ext cx="9144000" cy="400110"/>
          </a:xfrm>
        </p:spPr>
        <p:txBody>
          <a:bodyPr wrap="square">
            <a:spAutoFit/>
          </a:bodyPr>
          <a:lstStyle/>
          <a:p>
            <a:pPr marL="457200" indent="-457200"/>
            <a:r>
              <a:rPr lang="ru-RU" sz="2000" b="1" dirty="0">
                <a:solidFill>
                  <a:schemeClr val="bg1"/>
                </a:solidFill>
              </a:rPr>
              <a:t>Сроки представления и утверждения инвестиционных программ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748464" y="64533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4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24937" y="1645990"/>
            <a:ext cx="8990101" cy="4992012"/>
          </a:xfrm>
          <a:prstGeom prst="rect">
            <a:avLst/>
          </a:prstGeom>
        </p:spPr>
        <p:txBody>
          <a:bodyPr lIns="87243" tIns="43621" rIns="87243" bIns="43621"/>
          <a:lstStyle>
            <a:defPPr>
              <a:defRPr lang="en-US"/>
            </a:defPPr>
            <a:lvl1pPr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34696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87090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0711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74332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18105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61726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053475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489686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sp>
        <p:nvSpPr>
          <p:cNvPr id="18" name="Скругленный прямоугольник 17"/>
          <p:cNvSpPr/>
          <p:nvPr/>
        </p:nvSpPr>
        <p:spPr>
          <a:xfrm>
            <a:off x="2924200" y="1878275"/>
            <a:ext cx="3096344" cy="5508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0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еплоснабжение</a:t>
            </a:r>
            <a:endParaRPr lang="ru-RU" sz="20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3968316" y="2447293"/>
            <a:ext cx="1008112" cy="333634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367644" y="2780927"/>
            <a:ext cx="6480720" cy="806549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Представление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Управление по регулированию тарифов и энергосбережению Пензенской области  проекта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инвестиционной программы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15 апреля года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предшествующего периоду начала ее реализации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397226" y="5373216"/>
            <a:ext cx="6480720" cy="720068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Утверждение Управлением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регулированию тарифов и энергосбережению Пензенской области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инвестиционной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программы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30 октября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года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предшествующего периоду начала реализации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367644" y="4581128"/>
            <a:ext cx="6480720" cy="648072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Внесение изменений в утвержденную инвестиционную программу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 августа соответствующего  года</a:t>
            </a:r>
            <a:endParaRPr lang="ru-RU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367644" y="3717032"/>
            <a:ext cx="6480720" cy="720080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Представление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Управление по регулированию тарифов и энергосбережению Пензенской области проекта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внесения изменений в инвестиционную программу 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 1 мая соответствующего года </a:t>
            </a:r>
            <a:endParaRPr lang="ru-RU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8756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27383"/>
            <a:ext cx="9144000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194517"/>
            <a:ext cx="7367418" cy="707886"/>
          </a:xfrm>
        </p:spPr>
        <p:txBody>
          <a:bodyPr wrap="square">
            <a:spAutoFit/>
          </a:bodyPr>
          <a:lstStyle/>
          <a:p>
            <a:pPr marL="457200" indent="-457200"/>
            <a:r>
              <a:rPr lang="ru-RU" sz="2000" b="1" dirty="0">
                <a:solidFill>
                  <a:schemeClr val="bg1"/>
                </a:solidFill>
              </a:rPr>
              <a:t>Сроки представления и утверждения инвестиционных </a:t>
            </a:r>
            <a:r>
              <a:rPr lang="ru-RU" sz="2000" b="1" dirty="0" smtClean="0">
                <a:solidFill>
                  <a:schemeClr val="bg1"/>
                </a:solidFill>
              </a:rPr>
              <a:t>программ</a:t>
            </a:r>
            <a:endParaRPr lang="ru-RU" sz="2000" b="1" dirty="0">
              <a:solidFill>
                <a:schemeClr val="bg1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2718" y="1232983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748464" y="64533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5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6405" y="-23170"/>
            <a:ext cx="990826" cy="1143260"/>
          </a:xfrm>
          <a:prstGeom prst="rect">
            <a:avLst/>
          </a:prstGeom>
        </p:spPr>
      </p:pic>
      <p:sp>
        <p:nvSpPr>
          <p:cNvPr id="28" name="Скругленный прямоугольник 27"/>
          <p:cNvSpPr/>
          <p:nvPr/>
        </p:nvSpPr>
        <p:spPr>
          <a:xfrm>
            <a:off x="2453660" y="2160245"/>
            <a:ext cx="4572509" cy="49115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Водоснабжение, водоотведение</a:t>
            </a:r>
            <a:endParaRPr lang="ru-RU" sz="20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405081" y="4653136"/>
            <a:ext cx="6480720" cy="720080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Утверждение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Управлением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регулированию тарифов и энергосбережению Пензенской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области инвестиционной программы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 30 октября года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предшествующего периоду начала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реализации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1367644" y="2996952"/>
            <a:ext cx="6480720" cy="792088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Орган местного самоуправления утверждает техническое задание для разработки инвестиционной программы 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 1 марта года,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предшествующего году начала ее реализации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Стрелка вниз 31"/>
          <p:cNvSpPr/>
          <p:nvPr/>
        </p:nvSpPr>
        <p:spPr>
          <a:xfrm>
            <a:off x="4162118" y="2651400"/>
            <a:ext cx="1008112" cy="345552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425814" y="5445224"/>
            <a:ext cx="6480720" cy="648072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Внесение изменений в утвержденную инвестиционную программу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 ноября года,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котором проект корректировки был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направлен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1367644" y="3892861"/>
            <a:ext cx="6480720" cy="637681"/>
          </a:xfrm>
          <a:prstGeom prst="round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Представление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Управление по регулированию тарифов и энергосбережению Пензенской области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проекта внесения изменений в инвестиционную программу 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 1 мая соответствующего года</a:t>
            </a:r>
            <a:endParaRPr lang="ru-RU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4803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147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352495"/>
            <a:ext cx="7956376" cy="707886"/>
          </a:xfrm>
        </p:spPr>
        <p:txBody>
          <a:bodyPr wrap="square">
            <a:spAutoFit/>
          </a:bodyPr>
          <a:lstStyle/>
          <a:p>
            <a:pPr marL="457200" indent="-457200"/>
            <a:r>
              <a:rPr lang="ru-RU" sz="2000" b="1" dirty="0">
                <a:solidFill>
                  <a:schemeClr val="bg1"/>
                </a:solidFill>
              </a:rPr>
              <a:t>Органы осуществляющие полномочия по согласованию и утверждению и инвестиционных </a:t>
            </a:r>
            <a:r>
              <a:rPr lang="ru-RU" sz="2000" b="1" dirty="0" smtClean="0">
                <a:solidFill>
                  <a:schemeClr val="bg1"/>
                </a:solidFill>
              </a:rPr>
              <a:t>программ</a:t>
            </a:r>
            <a:endParaRPr lang="ru-RU" sz="2000" b="1" dirty="0">
              <a:solidFill>
                <a:schemeClr val="bg1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748464" y="64533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6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sp>
        <p:nvSpPr>
          <p:cNvPr id="10" name="Полилиния 9"/>
          <p:cNvSpPr/>
          <p:nvPr/>
        </p:nvSpPr>
        <p:spPr bwMode="auto">
          <a:xfrm>
            <a:off x="2661702" y="4737491"/>
            <a:ext cx="5940355" cy="988940"/>
          </a:xfrm>
          <a:custGeom>
            <a:avLst/>
            <a:gdLst>
              <a:gd name="connsiteX0" fmla="*/ 0 w 2215933"/>
              <a:gd name="connsiteY0" fmla="*/ 0 h 1166625"/>
              <a:gd name="connsiteX1" fmla="*/ 2215933 w 2215933"/>
              <a:gd name="connsiteY1" fmla="*/ 0 h 1166625"/>
              <a:gd name="connsiteX2" fmla="*/ 2215933 w 2215933"/>
              <a:gd name="connsiteY2" fmla="*/ 1166625 h 1166625"/>
              <a:gd name="connsiteX3" fmla="*/ 0 w 2215933"/>
              <a:gd name="connsiteY3" fmla="*/ 1166625 h 1166625"/>
              <a:gd name="connsiteX4" fmla="*/ 0 w 2215933"/>
              <a:gd name="connsiteY4" fmla="*/ 0 h 1166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933" h="1166625">
                <a:moveTo>
                  <a:pt x="0" y="0"/>
                </a:moveTo>
                <a:lnTo>
                  <a:pt x="2215933" y="0"/>
                </a:lnTo>
                <a:lnTo>
                  <a:pt x="2215933" y="1166625"/>
                </a:lnTo>
                <a:lnTo>
                  <a:pt x="0" y="1166625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90678" tIns="90678" rIns="120904" bIns="136017" spcCol="1270" anchor="ctr"/>
          <a:lstStyle/>
          <a:p>
            <a:pPr marL="0" lvl="1" indent="-100248" algn="ctr" defTabSz="75548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7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imes New Roman" pitchFamily="18" charset="0"/>
                <a:cs typeface="Times New Roman" pitchFamily="18" charset="0"/>
              </a:rPr>
              <a:t>Управление по регулированию тарифов и энергосбережению Пензенской области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625148" y="3212975"/>
            <a:ext cx="5984484" cy="382320"/>
          </a:xfrm>
          <a:prstGeom prst="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0" rIns="91420" bIns="45710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7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Органы</a:t>
            </a:r>
            <a:r>
              <a:rPr lang="ru-RU" sz="1700" b="1" dirty="0">
                <a:solidFill>
                  <a:srgbClr val="9BBB59">
                    <a:lumMod val="40000"/>
                    <a:lumOff val="6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местного самоуправления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578543" y="2246133"/>
            <a:ext cx="2929561" cy="78416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Теплоснабжение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938081" y="2246133"/>
            <a:ext cx="2663975" cy="78416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/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Водоснабжение и водоотведение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Прямоугольная выноска 19"/>
          <p:cNvSpPr/>
          <p:nvPr/>
        </p:nvSpPr>
        <p:spPr>
          <a:xfrm rot="16200000">
            <a:off x="827597" y="4168951"/>
            <a:ext cx="988941" cy="1822020"/>
          </a:xfrm>
          <a:prstGeom prst="wedgeRectCallout">
            <a:avLst>
              <a:gd name="adj1" fmla="val -19887"/>
              <a:gd name="adj2" fmla="val 69747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УТВЕРЖДЕНИЕ</a:t>
            </a:r>
          </a:p>
        </p:txBody>
      </p:sp>
      <p:sp>
        <p:nvSpPr>
          <p:cNvPr id="21" name="Прямоугольная выноска 20"/>
          <p:cNvSpPr/>
          <p:nvPr/>
        </p:nvSpPr>
        <p:spPr>
          <a:xfrm rot="16200000">
            <a:off x="802626" y="2856076"/>
            <a:ext cx="1108217" cy="1822019"/>
          </a:xfrm>
          <a:prstGeom prst="wedgeRectCallout">
            <a:avLst>
              <a:gd name="adj1" fmla="val 23962"/>
              <a:gd name="adj2" fmla="val 66211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71288" tIns="35644" rIns="71288" bIns="35644" anchor="ctr"/>
          <a:lstStyle/>
          <a:p>
            <a:pPr algn="ctr" defTabSz="71295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СОГЛАСОВАНИЕ</a:t>
            </a:r>
          </a:p>
        </p:txBody>
      </p:sp>
      <p:sp>
        <p:nvSpPr>
          <p:cNvPr id="22" name="Полилиния 21"/>
          <p:cNvSpPr/>
          <p:nvPr/>
        </p:nvSpPr>
        <p:spPr>
          <a:xfrm>
            <a:off x="2620914" y="3869753"/>
            <a:ext cx="5984484" cy="411798"/>
          </a:xfrm>
          <a:custGeom>
            <a:avLst/>
            <a:gdLst>
              <a:gd name="connsiteX0" fmla="*/ 0 w 2215933"/>
              <a:gd name="connsiteY0" fmla="*/ 0 h 1166625"/>
              <a:gd name="connsiteX1" fmla="*/ 2215933 w 2215933"/>
              <a:gd name="connsiteY1" fmla="*/ 0 h 1166625"/>
              <a:gd name="connsiteX2" fmla="*/ 2215933 w 2215933"/>
              <a:gd name="connsiteY2" fmla="*/ 1166625 h 1166625"/>
              <a:gd name="connsiteX3" fmla="*/ 0 w 2215933"/>
              <a:gd name="connsiteY3" fmla="*/ 1166625 h 1166625"/>
              <a:gd name="connsiteX4" fmla="*/ 0 w 2215933"/>
              <a:gd name="connsiteY4" fmla="*/ 0 h 1166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933" h="1166625">
                <a:moveTo>
                  <a:pt x="0" y="0"/>
                </a:moveTo>
                <a:lnTo>
                  <a:pt x="2215933" y="0"/>
                </a:lnTo>
                <a:lnTo>
                  <a:pt x="2215933" y="1166625"/>
                </a:lnTo>
                <a:lnTo>
                  <a:pt x="0" y="1166625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70694" tIns="70694" rIns="94259" bIns="106040" spcCol="990" anchor="ctr"/>
          <a:lstStyle/>
          <a:p>
            <a:pPr marL="0" lvl="1" indent="-100248" algn="ctr" defTabSz="75548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7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imes New Roman" pitchFamily="18" charset="0"/>
                <a:cs typeface="Times New Roman" pitchFamily="18" charset="0"/>
              </a:rPr>
              <a:t>Межотраслевой совет потребителей при </a:t>
            </a:r>
            <a:r>
              <a:rPr lang="ru-RU" sz="1700" b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imes New Roman" pitchFamily="18" charset="0"/>
                <a:cs typeface="Times New Roman" pitchFamily="18" charset="0"/>
              </a:rPr>
              <a:t>Губернаторе Пензенской области</a:t>
            </a:r>
            <a:endParaRPr lang="ru-RU" sz="17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7199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147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352495"/>
            <a:ext cx="7344816" cy="707886"/>
          </a:xfrm>
        </p:spPr>
        <p:txBody>
          <a:bodyPr wrap="square">
            <a:spAutoFit/>
          </a:bodyPr>
          <a:lstStyle/>
          <a:p>
            <a:pPr marL="457200" indent="-457200"/>
            <a:r>
              <a:rPr lang="ru-RU" sz="2000" b="1" dirty="0">
                <a:solidFill>
                  <a:schemeClr val="bg1"/>
                </a:solidFill>
              </a:rPr>
              <a:t>Утвержденные инвестиционные программы на территории Пензенской области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1844824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600" b="1" dirty="0">
              <a:solidFill>
                <a:srgbClr val="002060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748464" y="64533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8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24937" y="1645990"/>
            <a:ext cx="8990101" cy="4992012"/>
          </a:xfrm>
          <a:prstGeom prst="rect">
            <a:avLst/>
          </a:prstGeom>
        </p:spPr>
        <p:txBody>
          <a:bodyPr lIns="87243" tIns="43621" rIns="87243" bIns="43621"/>
          <a:lstStyle>
            <a:defPPr>
              <a:defRPr lang="en-US"/>
            </a:defPPr>
            <a:lvl1pPr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34696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87090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0711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74332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18105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61726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053475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489686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ru-RU" sz="1350" dirty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 bwMode="auto">
          <a:xfrm>
            <a:off x="467544" y="1751846"/>
            <a:ext cx="2520278" cy="1965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 cap="sq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 сфере </a:t>
            </a: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водоснабжения 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водоотведения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5" name="Стрелка вниз 14"/>
          <p:cNvSpPr/>
          <p:nvPr/>
        </p:nvSpPr>
        <p:spPr bwMode="auto">
          <a:xfrm rot="16200000">
            <a:off x="2822976" y="4688656"/>
            <a:ext cx="1008112" cy="649039"/>
          </a:xfrm>
          <a:prstGeom prst="downArrow">
            <a:avLst/>
          </a:prstGeom>
          <a:solidFill>
            <a:schemeClr val="tx2">
              <a:lumMod val="50000"/>
            </a:schemeClr>
          </a:solidFill>
          <a:ln w="12700" cap="sq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 bwMode="auto">
          <a:xfrm rot="16200000">
            <a:off x="2848981" y="2303466"/>
            <a:ext cx="1008112" cy="701049"/>
          </a:xfrm>
          <a:prstGeom prst="downArrow">
            <a:avLst/>
          </a:prstGeom>
          <a:solidFill>
            <a:schemeClr val="tx2">
              <a:lumMod val="50000"/>
            </a:schemeClr>
          </a:solidFill>
          <a:ln w="12700" cap="sq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 bwMode="auto">
          <a:xfrm>
            <a:off x="467544" y="4005064"/>
            <a:ext cx="2520278" cy="22322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 cap="sq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 сфере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теплоснабжения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703562" y="4551510"/>
            <a:ext cx="4194984" cy="923330"/>
          </a:xfrm>
          <a:prstGeom prst="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МКП «Теплоснабжение г. Пензы»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Филиал «Мордовский» ПАО «Т Плюс»</a:t>
            </a:r>
          </a:p>
          <a:p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ЗАО «</a:t>
            </a:r>
            <a:r>
              <a:rPr lang="ru-RU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ЦентрМетроКом-Энерго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703562" y="2469324"/>
            <a:ext cx="4194984" cy="369332"/>
          </a:xfrm>
          <a:prstGeom prst="rect">
            <a:avLst/>
          </a:prstGeom>
          <a:solidFill>
            <a:srgbClr val="FFFF99"/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ООО «</a:t>
            </a:r>
            <a:r>
              <a:rPr lang="ru-RU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Горводоканал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» г.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Пензы</a:t>
            </a:r>
            <a:endParaRPr lang="ru-RU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9001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147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39117" y="180431"/>
            <a:ext cx="9144000" cy="1015663"/>
          </a:xfrm>
        </p:spPr>
        <p:txBody>
          <a:bodyPr wrap="square">
            <a:spAutoFit/>
          </a:bodyPr>
          <a:lstStyle/>
          <a:p>
            <a:pPr marL="457200" indent="-457200"/>
            <a:r>
              <a:rPr lang="ru-RU" sz="2000" b="1" dirty="0">
                <a:solidFill>
                  <a:schemeClr val="bg1"/>
                </a:solidFill>
              </a:rPr>
              <a:t>Инвестиционная программа </a:t>
            </a:r>
            <a:br>
              <a:rPr lang="ru-RU" sz="2000" b="1" dirty="0">
                <a:solidFill>
                  <a:schemeClr val="bg1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в сфере водоснабжения и водоотведения</a:t>
            </a:r>
            <a:br>
              <a:rPr lang="ru-RU" sz="2000" b="1" dirty="0">
                <a:solidFill>
                  <a:schemeClr val="bg1"/>
                </a:solidFill>
              </a:rPr>
            </a:br>
            <a:endParaRPr lang="ru-RU" sz="2000" b="1" dirty="0">
              <a:solidFill>
                <a:schemeClr val="bg1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CC99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748464" y="64533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9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24937" y="1645990"/>
            <a:ext cx="8990101" cy="4992012"/>
          </a:xfrm>
          <a:prstGeom prst="rect">
            <a:avLst/>
          </a:prstGeom>
        </p:spPr>
        <p:txBody>
          <a:bodyPr lIns="87243" tIns="43621" rIns="87243" bIns="43621"/>
          <a:lstStyle>
            <a:defPPr>
              <a:defRPr lang="en-US"/>
            </a:defPPr>
            <a:lvl1pPr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34696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87090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0711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743328" indent="1515" algn="l" defTabSz="434696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18105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617263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053475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489686" algn="l" defTabSz="872420" rtl="0" eaLnBrk="1" latinLnBrk="0" hangingPunct="1"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endParaRPr lang="ru-RU" sz="1350" dirty="0">
              <a:solidFill>
                <a:schemeClr val="tx1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16632"/>
            <a:ext cx="990826" cy="114326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 bwMode="auto">
          <a:xfrm>
            <a:off x="289250" y="2804954"/>
            <a:ext cx="8496945" cy="3648382"/>
          </a:xfrm>
          <a:prstGeom prst="rect">
            <a:avLst/>
          </a:prstGeom>
          <a:solidFill>
            <a:srgbClr val="FFFF99"/>
          </a:solidFill>
          <a:ln w="12700" cap="sq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Мероприятие 1: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«Сооружения повторного использования промывной воды и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обезвоживания осадка на пл. «Кирпичная».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Эффект: обеспечения требований экологического законодательства по недопущению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сбрасывания загрязняющих веществ в водоем и сокращение расхода воды на собственные нужды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Мероприятие запланировано на 2016-2019 годы.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Мероприятие 2: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«Внедрение технологии глубокой очистки воды»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(Проектирование и строительство участка приготовления пульпы и дозирования порошкообразных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активных углей на площадке «</a:t>
            </a:r>
            <a:r>
              <a:rPr lang="ru-RU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Хлораторная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»).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Эффект: повышения барьерных функций очистных сооружений водопровода.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Мероприятие запланировано на 2019-2021 годы.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Мероприятие 3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«Внедрение технологии ультрафиолетового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обеззараживания воды на очистных сооружениях канализации».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Эффект: Обеззараживания сточных вод (УФО), высокое бактерицидное действие.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Мероприятие запланировано на 2021-2023 годы.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 bwMode="auto">
          <a:xfrm>
            <a:off x="255869" y="1546701"/>
            <a:ext cx="8701947" cy="6907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sq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Инвестиционная программа 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ООО «Горводоканал»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г.Пензы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 bwMode="auto">
          <a:xfrm>
            <a:off x="3923928" y="2262571"/>
            <a:ext cx="1008112" cy="527981"/>
          </a:xfrm>
          <a:prstGeom prst="downArrow">
            <a:avLst/>
          </a:prstGeom>
          <a:solidFill>
            <a:schemeClr val="tx2">
              <a:lumMod val="50000"/>
            </a:schemeClr>
          </a:solidFill>
          <a:ln w="12700" cap="sq" cmpd="sng" algn="ctr">
            <a:solidFill>
              <a:schemeClr val="accent4">
                <a:lumMod val="95000"/>
                <a:lumOff val="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13882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2646</TotalTime>
  <Words>1134</Words>
  <Application>Microsoft Office PowerPoint</Application>
  <PresentationFormat>Экран (4:3)</PresentationFormat>
  <Paragraphs>146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 Формирование инвестиционных программ регулируемых организаций в сферах теплоснабжения, водоснабжения и водоотведения</vt:lpstr>
      <vt:lpstr>Правовое обеспечение формирования, согласования и утверждения инвестиционных программ в сферах: </vt:lpstr>
      <vt:lpstr>Содержание инвестиционных программ организаций</vt:lpstr>
      <vt:lpstr>Источники  финансирования инвестиционных программ </vt:lpstr>
      <vt:lpstr>Сроки представления и утверждения инвестиционных программ</vt:lpstr>
      <vt:lpstr>Сроки представления и утверждения инвестиционных программ</vt:lpstr>
      <vt:lpstr>Органы осуществляющие полномочия по согласованию и утверждению и инвестиционных программ</vt:lpstr>
      <vt:lpstr>Утвержденные инвестиционные программы на территории Пензенской области</vt:lpstr>
      <vt:lpstr>Инвестиционная программа  в сфере водоснабжения и водоотведения </vt:lpstr>
      <vt:lpstr>Инвестиционная программа  в сфере водоснабжения и водоотведения </vt:lpstr>
      <vt:lpstr>Инвестиционные программы в сфере теплоснабжения </vt:lpstr>
      <vt:lpstr>Инвестиционные программы  в сфере теплоснабжения 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Процедура технологического присоединения энергопринимающих устройств заявителя (до 150 кВт) к электрическим сетям регламентирована Постановлением Правительства РФ от 27.12.2004 г. № 861</dc:title>
  <dc:creator>Максим</dc:creator>
  <cp:lastModifiedBy>Пользователь</cp:lastModifiedBy>
  <cp:revision>184</cp:revision>
  <cp:lastPrinted>2014-10-29T11:18:59Z</cp:lastPrinted>
  <dcterms:created xsi:type="dcterms:W3CDTF">2014-10-27T05:48:44Z</dcterms:created>
  <dcterms:modified xsi:type="dcterms:W3CDTF">2018-04-24T05:19:35Z</dcterms:modified>
</cp:coreProperties>
</file>